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701" r:id="rId5"/>
    <p:sldId id="702" r:id="rId6"/>
    <p:sldId id="722" r:id="rId7"/>
    <p:sldId id="275" r:id="rId8"/>
    <p:sldId id="723" r:id="rId9"/>
    <p:sldId id="260" r:id="rId10"/>
    <p:sldId id="256" r:id="rId11"/>
    <p:sldId id="731" r:id="rId12"/>
    <p:sldId id="732" r:id="rId13"/>
    <p:sldId id="730" r:id="rId14"/>
    <p:sldId id="733" r:id="rId15"/>
    <p:sldId id="264" r:id="rId16"/>
    <p:sldId id="265" r:id="rId17"/>
    <p:sldId id="267" r:id="rId18"/>
    <p:sldId id="266" r:id="rId19"/>
    <p:sldId id="724" r:id="rId20"/>
    <p:sldId id="606" r:id="rId21"/>
    <p:sldId id="591" r:id="rId22"/>
    <p:sldId id="590" r:id="rId23"/>
    <p:sldId id="601" r:id="rId24"/>
    <p:sldId id="610" r:id="rId25"/>
    <p:sldId id="725" r:id="rId26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752ED5-63F4-5979-61A1-0F5F0145717C}" name="Myking, Erlend" initials="ME" userId="S::erlend.myking@innlandetfylke.no::0028fcc5-dcb6-4e66-a238-cd9a16aa896b" providerId="AD"/>
  <p188:author id="{BBE3A7DE-95E4-5C51-D849-8B6DF7C4D6C5}" name="Øvsteng, Ingrid Rindal" initials="ØIR" userId="S::ingrid.rindal.ovsteng@innlandetfylke.no::c6b5a55c-e9bb-4361-9092-abb1a0f04e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34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37E0-F064-4D7E-8E1B-9C6965FE360F}" type="datetimeFigureOut">
              <a:rPr lang="nb-NO" smtClean="0"/>
              <a:t>05.07.2023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63E71-6A95-41E5-8214-DF0F3FF5CD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669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233FB-0A22-4898-8978-659F524351B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435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Dette er de offisielle tallene.</a:t>
            </a:r>
          </a:p>
          <a:p>
            <a:r>
              <a:rPr lang="nb-NO" dirty="0">
                <a:cs typeface="Calibri"/>
              </a:rPr>
              <a:t>Dekningsendring fra 2020 til 2021 var lav (80 til 80,6), men fra 2021 til 2022 har vi økt dekningen med over 6 %</a:t>
            </a:r>
            <a:endParaRPr lang="nb-NO" dirty="0"/>
          </a:p>
          <a:p>
            <a:r>
              <a:rPr lang="nb-NO" dirty="0"/>
              <a:t>Trolig har mange utbyggere meldt inn husstander som får levert 100 Mbit/s ila høsten 2022.</a:t>
            </a:r>
          </a:p>
          <a:p>
            <a:r>
              <a:rPr lang="nb-NO" dirty="0">
                <a:cs typeface="Calibri"/>
              </a:rPr>
              <a:t>77,7 % er fiber.</a:t>
            </a:r>
          </a:p>
          <a:p>
            <a:r>
              <a:rPr lang="nb-NO" dirty="0">
                <a:cs typeface="Calibri"/>
              </a:rPr>
              <a:t>95,4% har tilgang til 30 Mbit/s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4375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360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Høring 2023 – 7 900 adresser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782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49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27610-D7B9-AE42-B107-DA0E3EF5C8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06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det gjelder aktiviteter etter sommerferien 2023 er det ikke tidfesta. En går da inn i en mer politisk prosess hvor samferdselsdepartementet utarbeider stortingsmelding. Når stortingsmeldingen legges fram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mars 2024 blir det høringer på stortinget hvor Innlandet vil delta.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3E71-6A95-41E5-8214-DF0F3FF5CD5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32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Vedtak i FT sak 78/2021 Handlingsprogram for fylkesveger. En prosjektgruppe sammen med en tverrfaglig arbeidsgruppe har utarbeidet forslag til Innlandsstandard, jevnlig dialog og avklaringer med styringsgruppe og orientering i SU.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27610-D7B9-AE42-B107-DA0E3EF5C8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1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82096-E488-4E1F-B056-CC1522EF8DB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890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8403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Friluftsrådenes Landsforbund er et landsomfattende samarbeidsorgan for interkommunale friluftsråd.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å etablere et interkommunalt Friluftsråd i Fjellregionen, og bli medlem av Friluftsrådenes Landsforbund, vil regionen og enkeltkommuner innenfor friluftsrådet få tilgang til tilskuddsordninger, økonomiske midler og kompetanse man ellers ikke ville få.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ville dermed ha mulighet til å gjennomføre både større - og regionale prosjekter man ikke kunne tatt tak i ellers.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928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Finansiering er alltid et springende punkt.</a:t>
            </a:r>
          </a:p>
          <a:p>
            <a:endParaRPr lang="nb-NO" dirty="0"/>
          </a:p>
          <a:p>
            <a:r>
              <a:rPr lang="nb-NO" dirty="0"/>
              <a:t>Erfaringer fra Hallingdal, Nord-Gudbrandsdal: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Flere kommuner sier nei grunnet økonomi – </a:t>
            </a:r>
            <a:r>
              <a:rPr lang="nb-NO" dirty="0"/>
              <a:t>Kommunal kontingent har normalt vært et grunnbeløp, pluss et fast beløp pr. innbygger for å differensiere medlemsavgiften mellom små og større kommuner i forhold til innbyggertall.</a:t>
            </a:r>
          </a:p>
          <a:p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stedet velger </a:t>
            </a:r>
            <a:r>
              <a:rPr lang="nb-NO" dirty="0"/>
              <a:t>Nord-Gudbrandsdal nå å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prioritere  å bruke av  partnerskapsmidlene fra fylket , samt de midlene man får fra kommunene til drift av regionrådet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4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kan dere gå inn på nettsidene og lese om tiltakene og prosjektene. </a:t>
            </a:r>
          </a:p>
          <a:p>
            <a:endParaRPr lang="nb-NO" dirty="0"/>
          </a:p>
          <a:p>
            <a:r>
              <a:rPr lang="nb-NO" b="0" i="0" dirty="0">
                <a:solidFill>
                  <a:srgbClr val="E0F1F5"/>
                </a:solidFill>
                <a:effectLst/>
                <a:latin typeface="Overpass Mono"/>
              </a:rPr>
              <a:t>Kommune-CSIRT støtter kommuner og fylkeskommuner med relevant informasjon om trusler, hendelser og sårbarheter i det digitale domenet. CSIRT-en er et ressurssenter for praktisk rådgivning og støtte ved cyberhendelser og andre digitale utfordringer i kommunesektoren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802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387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64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533"/>
            <a:ext cx="5218545" cy="3015466"/>
          </a:xfrm>
          <a:prstGeom prst="rect">
            <a:avLst/>
          </a:prstGeom>
        </p:spPr>
      </p:pic>
      <p:sp>
        <p:nvSpPr>
          <p:cNvPr id="17" name="Plassholder for tekst 16"/>
          <p:cNvSpPr>
            <a:spLocks noGrp="1"/>
          </p:cNvSpPr>
          <p:nvPr>
            <p:ph type="body" sz="quarter" idx="10"/>
          </p:nvPr>
        </p:nvSpPr>
        <p:spPr>
          <a:xfrm>
            <a:off x="838200" y="3136665"/>
            <a:ext cx="10515600" cy="1250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" y="224653"/>
            <a:ext cx="2563669" cy="1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6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515600" cy="35643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69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92135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/>
          </p:nvPr>
        </p:nvSpPr>
        <p:spPr>
          <a:xfrm>
            <a:off x="5057775" y="1892135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2168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925" y="1873662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6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300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 hasCustomPrompt="1"/>
          </p:nvPr>
        </p:nvSpPr>
        <p:spPr>
          <a:xfrm>
            <a:off x="6232850" y="1892135"/>
            <a:ext cx="5120950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 err="1"/>
              <a:t>redje</a:t>
            </a:r>
            <a:r>
              <a:rPr lang="nb-NO"/>
              <a:t>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6A173FF9-9E7D-4D6F-9FC8-7799B690E3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1360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52" y="4192876"/>
            <a:ext cx="2893291" cy="112236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24768D3A-B4C6-4846-93C7-5FD37A328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702" y="4206586"/>
            <a:ext cx="2894012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1C6F9580-4146-5B4D-9F2D-B0FE9E7AD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473" y="4197350"/>
            <a:ext cx="2894013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3209E090-8181-0247-8175-FD2288F857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652" y="375660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24">
            <a:extLst>
              <a:ext uri="{FF2B5EF4-FFF2-40B4-BE49-F238E27FC236}">
                <a16:creationId xmlns:a16="http://schemas.microsoft.com/office/drawing/2014/main" id="{B3DDC085-2F7A-1941-9FC5-0F891B697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702" y="3756313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24">
            <a:extLst>
              <a:ext uri="{FF2B5EF4-FFF2-40B4-BE49-F238E27FC236}">
                <a16:creationId xmlns:a16="http://schemas.microsoft.com/office/drawing/2014/main" id="{D12C300D-76CB-DE4E-AB53-CF4F3A56A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6182" y="375631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bilde 28">
            <a:extLst>
              <a:ext uri="{FF2B5EF4-FFF2-40B4-BE49-F238E27FC236}">
                <a16:creationId xmlns:a16="http://schemas.microsoft.com/office/drawing/2014/main" id="{9D901454-00EF-F941-9DEF-C912F468E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931" y="764163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0" name="Plassholder for bilde 28">
            <a:extLst>
              <a:ext uri="{FF2B5EF4-FFF2-40B4-BE49-F238E27FC236}">
                <a16:creationId xmlns:a16="http://schemas.microsoft.com/office/drawing/2014/main" id="{20746FCF-CD86-9E40-8268-311A3B27A9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8702" y="794039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1" name="Plassholder for bilde 28">
            <a:extLst>
              <a:ext uri="{FF2B5EF4-FFF2-40B4-BE49-F238E27FC236}">
                <a16:creationId xmlns:a16="http://schemas.microsoft.com/office/drawing/2014/main" id="{0BDCBDE5-9EC4-1F42-A694-F170EEB596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6182" y="789564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2388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35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82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B608A84-4715-4F48-B249-2305DA8536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5402" y="1313187"/>
            <a:ext cx="4261196" cy="355240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590"/>
            <a:ext cx="3448050" cy="19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751A9A-8A5D-41F9-AE29-0198107E6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86A5D6-AE2F-468F-9B07-A8B6988D0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98AD113-B6DD-42B8-BBB0-1297B5BF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0A6C-1761-41FD-82B6-CB8C909B4AC8}" type="datetimeFigureOut">
              <a:rPr lang="nb-NO" smtClean="0"/>
              <a:t>05.07.2023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99AA38-F3F7-4B8A-91C1-59952F97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2345B2-3B37-4F24-9D44-2A8C11B1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DE23-7A0C-4E38-A39C-1D56C4D88F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186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004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4CCE55-90BB-6640-8F42-8512B2E6B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1700"/>
            <a:ext cx="10515600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5952680"/>
            <a:ext cx="12192000" cy="914556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6019199"/>
            <a:ext cx="2009775" cy="8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8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83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74F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74F"/>
        </a:buClr>
        <a:buSzPct val="13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ommunecsirt.no/" TargetMode="External"/><Relationship Id="rId7" Type="http://schemas.openxmlformats.org/officeDocument/2006/relationships/hyperlink" Target="https://digitalinnlandet.no/cybersecurit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tnu.no/ncr" TargetMode="External"/><Relationship Id="rId5" Type="http://schemas.openxmlformats.org/officeDocument/2006/relationships/hyperlink" Target="https://www.cyberkonf.no/" TargetMode="External"/><Relationship Id="rId4" Type="http://schemas.openxmlformats.org/officeDocument/2006/relationships/hyperlink" Target="https://sikkerhetsfestivalen.no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dokumenter/ntp-20252036-prioriteringsoppdrag-svar-fra-transportvirksomhetene/id296983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hyperlink" Target="https://innlandetfylke.no/politikk/aktuelt/nett-tv/#/innlandet/innlandet/1e70hiq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4021" y="553486"/>
            <a:ext cx="10515600" cy="4736386"/>
          </a:xfrm>
        </p:spPr>
        <p:txBody>
          <a:bodyPr>
            <a:no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rial"/>
              </a:rPr>
              <a:t>Informasjon til IPR</a:t>
            </a:r>
            <a:b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rial"/>
              </a:rPr>
            </a:b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rial"/>
              </a:rPr>
              <a:t>mai/juni 2023</a:t>
            </a:r>
            <a:endParaRPr lang="nb-NO" sz="4400" b="0" dirty="0"/>
          </a:p>
        </p:txBody>
      </p:sp>
    </p:spTree>
    <p:extLst>
      <p:ext uri="{BB962C8B-B14F-4D97-AF65-F5344CB8AC3E}">
        <p14:creationId xmlns:p14="http://schemas.microsoft.com/office/powerpoint/2010/main" val="720536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BFC008-771B-4B0E-BFD8-A06FCAB2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Mulig samarbeidsmodell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58D6A7-C374-48CD-A025-9C8815F25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92134"/>
            <a:ext cx="10515600" cy="448811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nb-NO" sz="3400" b="1" dirty="0">
                <a:latin typeface="Arial" panose="020B0604020202020204" pitchFamily="34" charset="0"/>
                <a:cs typeface="Arial" panose="020B0604020202020204" pitchFamily="34" charset="0"/>
              </a:rPr>
              <a:t>Organisasjonsformen for et regionalt friluftsråd må tilfredsstille kravene som fylket og staten stiller for å kunne bevilge tilskuddsmidler. </a:t>
            </a:r>
          </a:p>
          <a:p>
            <a:pPr marL="0" indent="0">
              <a:buNone/>
            </a:pPr>
            <a:endParaRPr lang="nb-NO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b-NO" sz="3400" dirty="0">
                <a:latin typeface="Arial" panose="020B0604020202020204" pitchFamily="34" charset="0"/>
                <a:cs typeface="Arial" panose="020B0604020202020204" pitchFamily="34" charset="0"/>
              </a:rPr>
              <a:t>Etablere  et nytt friluftsråd med alle kommunene i regionen.</a:t>
            </a:r>
          </a:p>
          <a:p>
            <a:pPr lvl="0"/>
            <a:r>
              <a:rPr lang="nb-NO" sz="3400" dirty="0">
                <a:latin typeface="Arial" panose="020B0604020202020204" pitchFamily="34" charset="0"/>
                <a:cs typeface="Arial" panose="020B0604020202020204" pitchFamily="34" charset="0"/>
              </a:rPr>
              <a:t>Organiseres som et interkommunalt oppgavefellesskap etter kommuneloven. Må gjøre det lettvint </a:t>
            </a:r>
            <a:r>
              <a:rPr lang="nb-NO" sz="3400" dirty="0" err="1">
                <a:latin typeface="Arial" panose="020B0604020202020204" pitchFamily="34" charset="0"/>
                <a:cs typeface="Arial" panose="020B0604020202020204" pitchFamily="34" charset="0"/>
              </a:rPr>
              <a:t>ihht</a:t>
            </a:r>
            <a:r>
              <a:rPr lang="nb-NO" sz="3400" dirty="0">
                <a:latin typeface="Arial" panose="020B0604020202020204" pitchFamily="34" charset="0"/>
                <a:cs typeface="Arial" panose="020B0604020202020204" pitchFamily="34" charset="0"/>
              </a:rPr>
              <a:t> lovverket, men egne årsmeldinger/budsjett. Mulig å få til dette. Bruke midler man allerede får fra fylke og kommuner (partnerskapsmidler). I tillegg kan det søkes om utrednings- /oppstartmidler fra fylkeskommunen.</a:t>
            </a:r>
          </a:p>
          <a:p>
            <a:r>
              <a:rPr lang="nb-NO" sz="3400" dirty="0">
                <a:latin typeface="Arial" panose="020B0604020202020204" pitchFamily="34" charset="0"/>
                <a:cs typeface="Arial" panose="020B0604020202020204" pitchFamily="34" charset="0"/>
              </a:rPr>
              <a:t>Interkommunalt friluftsråd må innarbeides i IPR sin handlingsplan. Kommunene skal godkjenne handlingsplanen og budsjett. </a:t>
            </a:r>
            <a:r>
              <a:rPr lang="nb-NO" sz="3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Kommunene må også prioritere hva et friluftsråd skal jobbe med. Starte med et prosjekt som et synbart i starten – gir positive resultater – lettere å selge inn videre.</a:t>
            </a:r>
          </a:p>
          <a:p>
            <a:pPr lvl="0"/>
            <a:r>
              <a:rPr lang="nb-NO" sz="3400" dirty="0">
                <a:latin typeface="Arial" panose="020B0604020202020204" pitchFamily="34" charset="0"/>
                <a:cs typeface="Arial" panose="020B0604020202020204" pitchFamily="34" charset="0"/>
              </a:rPr>
              <a:t>Opprettelse av hel stilling (evt. 80%) som daglig leder for å tiltrekke seg personer med attraktiv bakgrunn, høy faglig kompetanse og kunnskap.</a:t>
            </a:r>
          </a:p>
          <a:p>
            <a:r>
              <a:rPr lang="nb-NO" sz="3400" dirty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Videre anbefales å etablere et samarbeidsutvalg – forum for samordning og erfaringsutveksling – representanter fra andre interesseorganisasjoner.</a:t>
            </a:r>
          </a:p>
          <a:p>
            <a:r>
              <a:rPr lang="nb-NO" sz="3400" dirty="0">
                <a:latin typeface="Arial" panose="020B0604020202020204" pitchFamily="34" charset="0"/>
                <a:cs typeface="Arial" panose="020B0604020202020204" pitchFamily="34" charset="0"/>
              </a:rPr>
              <a:t>Denne løsningen er vurdert som den beste for å sikre stabil drift og størst mulig tilgang til eksterne prosjektmidler og aktivitetsmidler.</a:t>
            </a:r>
          </a:p>
          <a:p>
            <a:endParaRPr lang="nb-NO" dirty="0"/>
          </a:p>
        </p:txBody>
      </p:sp>
      <p:pic>
        <p:nvPicPr>
          <p:cNvPr id="4" name="Bilde 3" descr="Et bilde som inneholder utendørs, snø, tre, natur&#10;&#10;Automatisk generert beskrivelse">
            <a:extLst>
              <a:ext uri="{FF2B5EF4-FFF2-40B4-BE49-F238E27FC236}">
                <a16:creationId xmlns:a16="http://schemas.microsoft.com/office/drawing/2014/main" id="{C38BAB0B-03D6-44BB-A33C-ED5EA8024E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21" y="223631"/>
            <a:ext cx="3546889" cy="16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9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4DFEF86-02FE-4D89-9E63-681C3314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900" b="1" dirty="0"/>
              <a:t>Økonomi</a:t>
            </a:r>
            <a:br>
              <a:rPr lang="nb-NO" dirty="0"/>
            </a:b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C3F2A89-0066-4803-896B-17378F10F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515600" cy="427342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b-NO" sz="2600" dirty="0"/>
              <a:t>Basis for etablering og drift av friluftsråd er kommunale midler/prosjektmidler IPR supplert med administrasjonsstøtte fra staten og oppstartstøtte fra fylkeskommunen.</a:t>
            </a:r>
          </a:p>
          <a:p>
            <a:r>
              <a:rPr lang="nb-NO" sz="2600" dirty="0">
                <a:ea typeface="Roboto"/>
                <a:cs typeface="Arial"/>
              </a:rPr>
              <a:t>Administrativ støtte fra staten administreres av FL, og utgjør minimum </a:t>
            </a:r>
            <a:br>
              <a:rPr lang="nb-NO" sz="2600" dirty="0"/>
            </a:br>
            <a:r>
              <a:rPr lang="nb-NO" sz="2600" dirty="0">
                <a:ea typeface="Roboto"/>
                <a:cs typeface="Arial"/>
              </a:rPr>
              <a:t>kr. 120 000 pr. år, under forutsetning av at man har 80% ansattressurs eller mer. Det gis dessuten tillegg for bl.a. antall kommuner, innbyggertall og areal som inngår i friluftsrådets arbeidsområde. </a:t>
            </a:r>
            <a:endParaRPr lang="nb-NO" sz="2600" dirty="0"/>
          </a:p>
          <a:p>
            <a:r>
              <a:rPr lang="nb-NO" sz="2600" dirty="0">
                <a:ea typeface="Roboto"/>
                <a:cs typeface="Arial"/>
              </a:rPr>
              <a:t>Prosjektmidler fra stat, fylke og stiftelser kan utgjøre </a:t>
            </a:r>
            <a:r>
              <a:rPr lang="nb-NO" sz="2600" dirty="0" err="1">
                <a:ea typeface="Roboto"/>
                <a:cs typeface="Arial"/>
              </a:rPr>
              <a:t>ca</a:t>
            </a:r>
            <a:r>
              <a:rPr lang="nb-NO" sz="2600" dirty="0">
                <a:ea typeface="Roboto"/>
                <a:cs typeface="Arial"/>
              </a:rPr>
              <a:t> 50% av finansieringen.</a:t>
            </a:r>
          </a:p>
          <a:p>
            <a:r>
              <a:rPr lang="nb-NO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 penger å hente: </a:t>
            </a:r>
            <a:r>
              <a:rPr lang="nb-NO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kr. investert gir 4 kr. igjen. Utgift til inntekts ervervelse. </a:t>
            </a:r>
            <a:endParaRPr lang="nb-NO" sz="2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2600" dirty="0"/>
              <a:t>Et levedyktig friluftsråd må ha en grunnfinansiering som er tilstrekkelig til å utløse maksimalt med eksternt driftstilskudd, og til å fungere som egenandel ved søknader om prosjekt- og aktivitetsmidler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pic>
        <p:nvPicPr>
          <p:cNvPr id="2" name="Bilde 2" descr="Et bilde som inneholder tre, utendørs, vann, elv&#10;&#10;Automatisk generert beskrivelse">
            <a:extLst>
              <a:ext uri="{FF2B5EF4-FFF2-40B4-BE49-F238E27FC236}">
                <a16:creationId xmlns:a16="http://schemas.microsoft.com/office/drawing/2014/main" id="{07929BA4-83D2-37F8-965B-655913AAD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892" y="150792"/>
            <a:ext cx="2743200" cy="15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0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932185"/>
            <a:ext cx="10515600" cy="1054100"/>
          </a:xfrm>
        </p:spPr>
        <p:txBody>
          <a:bodyPr/>
          <a:lstStyle/>
          <a:p>
            <a:r>
              <a:rPr lang="nb-NO" dirty="0"/>
              <a:t>Videreføring Cyberland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38200" y="3275210"/>
            <a:ext cx="10515600" cy="125095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2024 - 2026</a:t>
            </a:r>
          </a:p>
        </p:txBody>
      </p:sp>
    </p:spTree>
    <p:extLst>
      <p:ext uri="{BB962C8B-B14F-4D97-AF65-F5344CB8AC3E}">
        <p14:creationId xmlns:p14="http://schemas.microsoft.com/office/powerpoint/2010/main" val="384898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83209F-A595-9480-00EE-783DE2E9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Cyberland 2021-2023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D2DA2F-E1AC-E991-DCCA-CD80D0617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Cyberland (https://cyberland.no/) et prosjekt i regi av Innlandet fylkeskommune, Gjøvikregionen Utvikling og Lillehammerregionen Vekst. </a:t>
            </a:r>
          </a:p>
          <a:p>
            <a:r>
              <a:rPr lang="nb-NO" dirty="0"/>
              <a:t>Statsforvalteren i Innlandet, NTNU og Cyberforsvaret er observatører.</a:t>
            </a:r>
          </a:p>
          <a:p>
            <a:r>
              <a:rPr lang="nb-NO" dirty="0"/>
              <a:t>Mål: </a:t>
            </a:r>
            <a:r>
              <a:rPr lang="nb-NO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posisjonere og forsterke </a:t>
            </a:r>
            <a:r>
              <a:rPr lang="nb-NO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Mjøsregionen</a:t>
            </a:r>
            <a:r>
              <a:rPr lang="nb-NO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som nasjonalt og internasjonalt nærings- og kompetansesentrum for cyber- og informasjonssikkerhet.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24846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1C8D64-22C2-E3AD-069A-26A833A9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Tidligere tiltak og prosjekter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F58C6A-D3A0-9D84-284F-C70E462ED2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Kommune-CSIRT</a:t>
            </a:r>
            <a:r>
              <a:rPr lang="nb-NO" dirty="0"/>
              <a:t> </a:t>
            </a:r>
          </a:p>
          <a:p>
            <a:r>
              <a:rPr lang="nb-NO" dirty="0">
                <a:hlinkClick r:id="rId4"/>
              </a:rPr>
              <a:t>Sikkerhetsfestivalen</a:t>
            </a:r>
            <a:endParaRPr lang="nb-NO" dirty="0"/>
          </a:p>
          <a:p>
            <a:r>
              <a:rPr lang="nb-NO" dirty="0">
                <a:hlinkClick r:id="rId5"/>
              </a:rPr>
              <a:t>Totalforsvarets Cybersikkerhetskonferanse</a:t>
            </a:r>
            <a:endParaRPr lang="nb-NO" dirty="0"/>
          </a:p>
          <a:p>
            <a:r>
              <a:rPr lang="nb-NO" dirty="0">
                <a:hlinkClick r:id="rId6"/>
              </a:rPr>
              <a:t>Cyber-Range NTNU</a:t>
            </a:r>
            <a:endParaRPr lang="nb-NO" dirty="0"/>
          </a:p>
          <a:p>
            <a:r>
              <a:rPr lang="nb-NO" dirty="0">
                <a:hlinkClick r:id="rId7"/>
              </a:rPr>
              <a:t>Norwegian Cluster for Cyber Security (NCCS)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395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C0D9C5-E17F-B6A2-39F8-EBEE01F1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Videreføring og revidering av prosjektet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2E9AED-6584-5AE0-5FB3-47863E9E5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Hovedutvalg for nærings - sak 13/2023 - 12.04.2023:</a:t>
            </a:r>
          </a:p>
          <a:p>
            <a:r>
              <a:rPr lang="nb-NO" dirty="0"/>
              <a:t>Desentralisert administrativ ressurs til Gjøvikregionen Utvikling og Lillehammerregionen Vekst finansiert av IFK. </a:t>
            </a:r>
          </a:p>
          <a:p>
            <a:r>
              <a:rPr lang="nb-NO" dirty="0"/>
              <a:t>Fylkeskommunen  - koordinerende rolle - å sikre at andre regioner blir trukket med når det er relevant.</a:t>
            </a:r>
          </a:p>
          <a:p>
            <a:r>
              <a:rPr lang="nb-NO" dirty="0"/>
              <a:t>Finansiert via IFK via tidligere avsatte midler.</a:t>
            </a:r>
          </a:p>
          <a:p>
            <a:r>
              <a:rPr lang="nb-NO" dirty="0"/>
              <a:t>Prosjektporteføljen skal revideres.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835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932185"/>
            <a:ext cx="10515600" cy="1054100"/>
          </a:xfrm>
        </p:spPr>
        <p:txBody>
          <a:bodyPr>
            <a:normAutofit/>
          </a:bodyPr>
          <a:lstStyle/>
          <a:p>
            <a:r>
              <a:rPr lang="nb-NO" dirty="0">
                <a:latin typeface="Roboto"/>
                <a:ea typeface="Roboto"/>
                <a:cs typeface="Arial"/>
              </a:rPr>
              <a:t>Status bredbånd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838200" y="3275210"/>
            <a:ext cx="10515600" cy="1250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Roboto"/>
                <a:ea typeface="Roboto"/>
                <a:cs typeface="Arial"/>
              </a:rPr>
              <a:t>Innlandet fylkeskommune mai 2023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19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1B328315-C464-4248-8C0B-37A3A145BC06}"/>
              </a:ext>
            </a:extLst>
          </p:cNvPr>
          <p:cNvSpPr txBox="1"/>
          <p:nvPr/>
        </p:nvSpPr>
        <p:spPr>
          <a:xfrm>
            <a:off x="4679016" y="6304613"/>
            <a:ext cx="81084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https://ekomstatistikken.nkom.no/#/article/dekning_regionalt2022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420033C-33AF-4699-A259-FB3A35674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7" y="857624"/>
            <a:ext cx="11136279" cy="529663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F7945E3-F083-4CB5-AABA-6FBB469CCA84}"/>
              </a:ext>
            </a:extLst>
          </p:cNvPr>
          <p:cNvSpPr txBox="1"/>
          <p:nvPr/>
        </p:nvSpPr>
        <p:spPr>
          <a:xfrm>
            <a:off x="675344" y="211293"/>
            <a:ext cx="1072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00574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100 Mbit/s – Innlandet fylke 2022</a:t>
            </a:r>
          </a:p>
        </p:txBody>
      </p:sp>
    </p:spTree>
    <p:extLst>
      <p:ext uri="{BB962C8B-B14F-4D97-AF65-F5344CB8AC3E}">
        <p14:creationId xmlns:p14="http://schemas.microsoft.com/office/powerpoint/2010/main" val="1644997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DB204385-24C2-4F73-AB71-6FCE1445D106}"/>
              </a:ext>
            </a:extLst>
          </p:cNvPr>
          <p:cNvSpPr txBox="1"/>
          <p:nvPr/>
        </p:nvSpPr>
        <p:spPr>
          <a:xfrm>
            <a:off x="266811" y="163047"/>
            <a:ext cx="3667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Pågående utbygging offentlig støtte</a:t>
            </a:r>
          </a:p>
          <a:p>
            <a:r>
              <a:rPr lang="nb-NO" sz="1200" dirty="0"/>
              <a:t>Kommuner: 36</a:t>
            </a:r>
          </a:p>
          <a:p>
            <a:r>
              <a:rPr lang="nb-NO" sz="1200" dirty="0"/>
              <a:t>Geografiske områder 168</a:t>
            </a:r>
          </a:p>
          <a:p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Husstander*: 13 700</a:t>
            </a:r>
          </a:p>
          <a:p>
            <a:r>
              <a:rPr lang="nb-NO" sz="1200" dirty="0"/>
              <a:t>Teknologi: tett på 100% fiber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EDA37D5-2D1B-4033-AF89-88CA4699F713}"/>
              </a:ext>
            </a:extLst>
          </p:cNvPr>
          <p:cNvSpPr txBox="1"/>
          <p:nvPr/>
        </p:nvSpPr>
        <p:spPr>
          <a:xfrm>
            <a:off x="4331893" y="163047"/>
            <a:ext cx="3528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Signert kontrakt og offentlig støtte</a:t>
            </a:r>
          </a:p>
          <a:p>
            <a:r>
              <a:rPr lang="nb-NO" sz="1200" dirty="0"/>
              <a:t>Kommuner: 18</a:t>
            </a:r>
          </a:p>
          <a:p>
            <a:r>
              <a:rPr lang="nb-NO" sz="1200" dirty="0"/>
              <a:t>Geografiske områder: 69</a:t>
            </a:r>
          </a:p>
          <a:p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Husstander: 4 110</a:t>
            </a:r>
          </a:p>
          <a:p>
            <a:r>
              <a:rPr lang="nb-NO" sz="1200" dirty="0"/>
              <a:t>Teknologi: 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8D4A550-67E7-4E6B-845E-C393BDC726DE}"/>
              </a:ext>
            </a:extLst>
          </p:cNvPr>
          <p:cNvSpPr txBox="1"/>
          <p:nvPr/>
        </p:nvSpPr>
        <p:spPr>
          <a:xfrm>
            <a:off x="8257841" y="194930"/>
            <a:ext cx="3667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Under</a:t>
            </a:r>
            <a:r>
              <a:rPr lang="nb-NO" sz="1600" dirty="0"/>
              <a:t> </a:t>
            </a:r>
            <a:r>
              <a:rPr lang="nb-NO" sz="1600" b="1" dirty="0"/>
              <a:t>utlysning og offentlig støtte </a:t>
            </a:r>
          </a:p>
          <a:p>
            <a:r>
              <a:rPr lang="nb-NO" sz="1200" dirty="0"/>
              <a:t>Kommuner: 16</a:t>
            </a:r>
          </a:p>
          <a:p>
            <a:r>
              <a:rPr lang="nb-NO" sz="1200" dirty="0"/>
              <a:t>Geografiske områder: 45</a:t>
            </a:r>
          </a:p>
          <a:p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Husstander: 1 360</a:t>
            </a:r>
          </a:p>
          <a:p>
            <a:r>
              <a:rPr lang="nb-NO" sz="1200" dirty="0"/>
              <a:t>Anbudsfrist: utgått – i forhandlinger eller signert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EA57587-FFD6-41EE-890F-046974901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2705"/>
            <a:ext cx="4739316" cy="467169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CBE683A-48E1-4F4E-9B94-60107158B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619" y="1300838"/>
            <a:ext cx="4201317" cy="465600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73487FF-266C-42F0-937F-FFEB53763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841" y="1521011"/>
            <a:ext cx="3885348" cy="42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0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292E63-1CA6-4510-9E92-C72B8F4F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98"/>
            <a:ext cx="10515600" cy="1054100"/>
          </a:xfrm>
        </p:spPr>
        <p:txBody>
          <a:bodyPr>
            <a:normAutofit/>
          </a:bodyPr>
          <a:lstStyle/>
          <a:p>
            <a:r>
              <a:rPr lang="nb-NO" dirty="0"/>
              <a:t>Gjenstående husstander i Innlandet fylke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1D478DCC-3ACB-4515-8B7E-8E6D866478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2850" y="1363851"/>
            <a:ext cx="5120950" cy="4085872"/>
          </a:xfrm>
        </p:spPr>
        <p:txBody>
          <a:bodyPr>
            <a:normAutofit lnSpcReduction="10000"/>
          </a:bodyPr>
          <a:lstStyle/>
          <a:p>
            <a:r>
              <a:rPr lang="nb-NO" dirty="0"/>
              <a:t>87% har tilgang til 100 Mbit/s i fylket </a:t>
            </a:r>
          </a:p>
          <a:p>
            <a:r>
              <a:rPr lang="nb-NO" dirty="0" err="1"/>
              <a:t>Ca</a:t>
            </a:r>
            <a:r>
              <a:rPr lang="nb-NO" dirty="0"/>
              <a:t> 23 000 husstander har da IKKE tilgang til 100 Mbit/s</a:t>
            </a:r>
          </a:p>
          <a:p>
            <a:r>
              <a:rPr lang="nb-NO" dirty="0"/>
              <a:t>Av disse er </a:t>
            </a:r>
            <a:r>
              <a:rPr lang="nb-NO" dirty="0" err="1"/>
              <a:t>ca</a:t>
            </a:r>
            <a:r>
              <a:rPr lang="nb-NO" dirty="0"/>
              <a:t> 15 000 i prosess</a:t>
            </a:r>
          </a:p>
          <a:p>
            <a:r>
              <a:rPr lang="nb-NO" b="1" dirty="0">
                <a:solidFill>
                  <a:srgbClr val="00574F"/>
                </a:solidFill>
              </a:rPr>
              <a:t>Gjenstående antall husstander </a:t>
            </a:r>
            <a:r>
              <a:rPr lang="nb-NO" b="1" dirty="0" err="1">
                <a:solidFill>
                  <a:srgbClr val="00574F"/>
                </a:solidFill>
              </a:rPr>
              <a:t>ca</a:t>
            </a:r>
            <a:r>
              <a:rPr lang="nb-NO" b="1" dirty="0">
                <a:solidFill>
                  <a:srgbClr val="00574F"/>
                </a:solidFill>
              </a:rPr>
              <a:t> 8 000 </a:t>
            </a:r>
          </a:p>
          <a:p>
            <a:r>
              <a:rPr lang="nb-NO" b="1" dirty="0" err="1">
                <a:solidFill>
                  <a:srgbClr val="00574F"/>
                </a:solidFill>
              </a:rPr>
              <a:t>Ca</a:t>
            </a:r>
            <a:r>
              <a:rPr lang="nb-NO" b="1" dirty="0">
                <a:solidFill>
                  <a:srgbClr val="00574F"/>
                </a:solidFill>
              </a:rPr>
              <a:t> 95% dekning?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4506DEE-7C55-40B4-A875-D0C53381E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31" y="927482"/>
            <a:ext cx="4880618" cy="5208141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4F39DF6-E35F-4B74-BE1A-9EC0D3B2927A}"/>
              </a:ext>
            </a:extLst>
          </p:cNvPr>
          <p:cNvSpPr txBox="1"/>
          <p:nvPr/>
        </p:nvSpPr>
        <p:spPr>
          <a:xfrm>
            <a:off x="3177329" y="6308824"/>
            <a:ext cx="7592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Det er flere(?) områder som skulle vært rosa i kartet. Her må kommunene ta en gjennomgang</a:t>
            </a:r>
          </a:p>
        </p:txBody>
      </p:sp>
    </p:spTree>
    <p:extLst>
      <p:ext uri="{BB962C8B-B14F-4D97-AF65-F5344CB8AC3E}">
        <p14:creationId xmlns:p14="http://schemas.microsoft.com/office/powerpoint/2010/main" val="291987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DC9D5F-7141-4044-9594-50924B79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Tema i presentasjonen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DD20F7-239A-4850-8225-27265692C0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Samferdsel: NTP-prosess, buss for en 10’er i juli, Innlandsstandard</a:t>
            </a:r>
            <a:endParaRPr lang="nb-NO" sz="2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r>
              <a:rPr lang="nb-NO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Kultur: Friluftsråd</a:t>
            </a:r>
          </a:p>
          <a:p>
            <a:r>
              <a:rPr lang="nb-NO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Næring: Bredbånd, Cyberland</a:t>
            </a:r>
          </a:p>
          <a:p>
            <a:r>
              <a:rPr lang="nb-NO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Skole –og tilbudsstruktur – fremdrift </a:t>
            </a:r>
          </a:p>
          <a:p>
            <a:endParaRPr lang="nb-NO" sz="2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3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AC4365-F18A-4D75-93FE-2A038934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5" y="180710"/>
            <a:ext cx="10515600" cy="1054100"/>
          </a:xfrm>
        </p:spPr>
        <p:txBody>
          <a:bodyPr/>
          <a:lstStyle/>
          <a:p>
            <a:r>
              <a:rPr lang="nb-NO" dirty="0"/>
              <a:t>Søknader 2023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DBC2A9-DEA7-42B2-B7E2-F4B7035D9C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950" y="1468282"/>
            <a:ext cx="10515600" cy="3921436"/>
          </a:xfrm>
        </p:spPr>
        <p:txBody>
          <a:bodyPr>
            <a:normAutofit/>
          </a:bodyPr>
          <a:lstStyle/>
          <a:p>
            <a:r>
              <a:rPr lang="nb-NO" dirty="0"/>
              <a:t>27 søknader fordelt på 62 prosjekter og 21 kommuner spredt i hele fylket</a:t>
            </a:r>
          </a:p>
          <a:p>
            <a:r>
              <a:rPr lang="nb-NO" dirty="0"/>
              <a:t>Prosjektene har en total kostnad på kr 257 millioner </a:t>
            </a:r>
          </a:p>
          <a:p>
            <a:r>
              <a:rPr lang="nb-NO" dirty="0"/>
              <a:t>IFK skal dele ut over 104 millioner</a:t>
            </a:r>
          </a:p>
          <a:p>
            <a:pPr lvl="1"/>
            <a:r>
              <a:rPr lang="nb-NO" dirty="0" err="1"/>
              <a:t>Ca</a:t>
            </a:r>
            <a:r>
              <a:rPr lang="nb-NO" dirty="0"/>
              <a:t> 70 </a:t>
            </a:r>
            <a:r>
              <a:rPr lang="nb-NO" dirty="0" err="1"/>
              <a:t>mill</a:t>
            </a:r>
            <a:r>
              <a:rPr lang="nb-NO" dirty="0"/>
              <a:t> fra staten</a:t>
            </a:r>
          </a:p>
          <a:p>
            <a:pPr lvl="1"/>
            <a:r>
              <a:rPr lang="nb-NO" dirty="0" err="1"/>
              <a:t>Ca</a:t>
            </a:r>
            <a:r>
              <a:rPr lang="nb-NO" dirty="0"/>
              <a:t> 24 </a:t>
            </a:r>
            <a:r>
              <a:rPr lang="nb-NO" dirty="0" err="1"/>
              <a:t>mill</a:t>
            </a:r>
            <a:r>
              <a:rPr lang="nb-NO" dirty="0"/>
              <a:t> som er ubrukt fra tidligere år</a:t>
            </a:r>
          </a:p>
        </p:txBody>
      </p:sp>
    </p:spTree>
    <p:extLst>
      <p:ext uri="{BB962C8B-B14F-4D97-AF65-F5344CB8AC3E}">
        <p14:creationId xmlns:p14="http://schemas.microsoft.com/office/powerpoint/2010/main" val="138580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940316-A46D-3A87-3C78-02A68AC9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21" y="105209"/>
            <a:ext cx="10515600" cy="1054100"/>
          </a:xfrm>
        </p:spPr>
        <p:txBody>
          <a:bodyPr/>
          <a:lstStyle/>
          <a:p>
            <a:r>
              <a:rPr lang="nb-NO" dirty="0"/>
              <a:t>Bredbånd – milepæler og utfordringer 2023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528190-93D8-EDFC-9434-82BE5A388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053236"/>
            <a:ext cx="10515600" cy="35643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/>
              <a:t>Milepæler</a:t>
            </a:r>
          </a:p>
          <a:p>
            <a:pPr lvl="1"/>
            <a:r>
              <a:rPr lang="nb-NO" dirty="0"/>
              <a:t>Innstilling behandles i Hovedutvalg for Næring den 21.05.2023</a:t>
            </a:r>
          </a:p>
          <a:p>
            <a:pPr lvl="1"/>
            <a:r>
              <a:rPr lang="nb-NO" dirty="0"/>
              <a:t>Utlysning etter vedtak i juni så raskt som mulig</a:t>
            </a:r>
          </a:p>
          <a:p>
            <a:pPr lvl="2"/>
            <a:r>
              <a:rPr lang="nb-NO" dirty="0"/>
              <a:t>Konkurranse med forhandling</a:t>
            </a:r>
          </a:p>
          <a:p>
            <a:pPr lvl="2"/>
            <a:r>
              <a:rPr lang="nb-NO" dirty="0"/>
              <a:t>Minimum 3 måneder anbudsfrist</a:t>
            </a:r>
          </a:p>
          <a:p>
            <a:pPr lvl="1"/>
            <a:r>
              <a:rPr lang="nb-NO" dirty="0"/>
              <a:t>Inngå kontrakter innen årsskiftet </a:t>
            </a:r>
            <a:endParaRPr lang="nb-NO" dirty="0">
              <a:latin typeface="Arial"/>
              <a:ea typeface="Roboto"/>
              <a:cs typeface="Arial"/>
            </a:endParaRPr>
          </a:p>
          <a:p>
            <a:r>
              <a:rPr lang="nb-NO" dirty="0">
                <a:latin typeface="Roboto"/>
                <a:ea typeface="Roboto"/>
                <a:cs typeface="Arial"/>
              </a:rPr>
              <a:t>Utfordringer</a:t>
            </a:r>
            <a:endParaRPr lang="nb-NO" dirty="0">
              <a:cs typeface="Arial"/>
            </a:endParaRPr>
          </a:p>
          <a:p>
            <a:pPr lvl="1"/>
            <a:r>
              <a:rPr lang="nb-NO" dirty="0"/>
              <a:t>Høy forventning i departement om å kutte ned tiden - det perfekte prosjekt tar 3 år.</a:t>
            </a:r>
            <a:endParaRPr lang="nb-NO" dirty="0">
              <a:cs typeface="Arial"/>
            </a:endParaRPr>
          </a:p>
          <a:p>
            <a:pPr lvl="1"/>
            <a:r>
              <a:rPr lang="nb-NO" dirty="0"/>
              <a:t>Mer søknader enn midler – godt engasjement i kommunene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011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B73E70-03D3-F74F-23A9-4BCF83C9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Skole –og tilbudsstruktur - fremdrift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B8ABC7-3CEE-EF59-1D21-34351BD67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Kompetanse og </a:t>
            </a:r>
            <a:r>
              <a:rPr lang="nb-NO" sz="3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tannhelse tilbyr seg </a:t>
            </a:r>
            <a:r>
              <a:rPr lang="nb-NO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å komme ut i alle regioner i løpet av høsten 2023 for å fortsette prosessen med skole- og tilbudsstruktur. </a:t>
            </a:r>
          </a:p>
          <a:p>
            <a:r>
              <a:rPr lang="nb-NO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 kommer tilbake med informasjon om dette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187649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95076F-CF51-4AD7-8804-765BB7B7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95"/>
            <a:ext cx="8779686" cy="813003"/>
          </a:xfrm>
        </p:spPr>
        <p:txBody>
          <a:bodyPr>
            <a:normAutofit/>
          </a:bodyPr>
          <a:lstStyle/>
          <a:p>
            <a:pPr algn="ctr"/>
            <a:r>
              <a:rPr lang="nb-NO" sz="3200"/>
              <a:t>Nasjonal Transportplan  – hva skjer?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DF4ED6-4AA7-4E8D-AF29-8F5D94699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7819"/>
            <a:ext cx="7282543" cy="48614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1"/>
            <a:endParaRPr lang="nb-NO" sz="2000" dirty="0"/>
          </a:p>
          <a:p>
            <a:pPr lvl="1"/>
            <a:r>
              <a:rPr lang="nb-NO" sz="2000" b="1" dirty="0"/>
              <a:t>31. mars</a:t>
            </a:r>
            <a:r>
              <a:rPr lang="nb-NO" sz="2000" dirty="0"/>
              <a:t>: Transportetatenes forslag til prioriteringer er lagt ut på </a:t>
            </a:r>
            <a:r>
              <a:rPr lang="nb-NO" sz="2000" dirty="0" err="1">
                <a:hlinkClick r:id="rId3"/>
              </a:rPr>
              <a:t>samferdselsdepartementes</a:t>
            </a:r>
            <a:r>
              <a:rPr lang="nb-NO" sz="2000" dirty="0">
                <a:hlinkClick r:id="rId3"/>
              </a:rPr>
              <a:t> NTP-sider </a:t>
            </a:r>
            <a:r>
              <a:rPr lang="nb-NO" sz="2000" dirty="0"/>
              <a:t>med </a:t>
            </a:r>
            <a:r>
              <a:rPr lang="nb-NO" sz="2000" b="1" dirty="0"/>
              <a:t>høringsfrist 3. juli 2023.</a:t>
            </a:r>
          </a:p>
          <a:p>
            <a:pPr lvl="1"/>
            <a:endParaRPr lang="nb-NO" sz="2000" b="1" dirty="0"/>
          </a:p>
          <a:p>
            <a:pPr lvl="1"/>
            <a:r>
              <a:rPr lang="nb-NO" sz="2000" b="1" dirty="0"/>
              <a:t>Nett-TV: </a:t>
            </a:r>
            <a:r>
              <a:rPr lang="nb-NO" sz="2000" dirty="0">
                <a:hlinkClick r:id="rId4"/>
              </a:rPr>
              <a:t>Transportetatene presenterer </a:t>
            </a:r>
            <a:r>
              <a:rPr lang="nb-NO" sz="2000" dirty="0" err="1">
                <a:hlinkClick r:id="rId4"/>
              </a:rPr>
              <a:t>priotiteringsoppdraget</a:t>
            </a:r>
            <a:r>
              <a:rPr lang="nb-NO" sz="2000" dirty="0">
                <a:hlinkClick r:id="rId4"/>
              </a:rPr>
              <a:t> for hovedutvalget 12. april.</a:t>
            </a:r>
            <a:endParaRPr lang="nb-NO" sz="2000" b="1" dirty="0"/>
          </a:p>
          <a:p>
            <a:pPr lvl="1"/>
            <a:endParaRPr lang="nb-NO" sz="2000" dirty="0"/>
          </a:p>
          <a:p>
            <a:pPr lvl="1"/>
            <a:r>
              <a:rPr lang="nb-NO" sz="2000" dirty="0">
                <a:highlight>
                  <a:srgbClr val="FFFF00"/>
                </a:highlight>
              </a:rPr>
              <a:t>Regionene/IPR kan sende inn sine innspill til fylkeskommunen </a:t>
            </a:r>
            <a:r>
              <a:rPr lang="nb-NO" sz="2000" b="1" dirty="0">
                <a:highlight>
                  <a:srgbClr val="FFFF00"/>
                </a:highlight>
              </a:rPr>
              <a:t>innen 5. mai</a:t>
            </a:r>
          </a:p>
          <a:p>
            <a:pPr lvl="1"/>
            <a:endParaRPr lang="nb-NO" sz="2000" dirty="0"/>
          </a:p>
          <a:p>
            <a:pPr lvl="1"/>
            <a:r>
              <a:rPr lang="nb-NO" sz="2000" b="1" dirty="0"/>
              <a:t>13. juni</a:t>
            </a:r>
            <a:r>
              <a:rPr lang="nb-NO" sz="2000" dirty="0"/>
              <a:t>: Fylkestinget behandler høring på transportetatenes prioriteringer</a:t>
            </a:r>
          </a:p>
          <a:p>
            <a:pPr lvl="1"/>
            <a:endParaRPr lang="nb-NO" sz="2000" dirty="0"/>
          </a:p>
          <a:p>
            <a:pPr lvl="1"/>
            <a:r>
              <a:rPr lang="nb-NO" sz="2000" b="1" dirty="0"/>
              <a:t>Høst 2023: </a:t>
            </a:r>
            <a:r>
              <a:rPr lang="nb-NO" sz="2000" dirty="0"/>
              <a:t>Regionale møter m/samferdselsdepartementet</a:t>
            </a:r>
          </a:p>
          <a:p>
            <a:pPr lvl="1"/>
            <a:endParaRPr lang="nb-NO" sz="2000" dirty="0"/>
          </a:p>
          <a:p>
            <a:pPr lvl="1"/>
            <a:r>
              <a:rPr lang="nb-NO" sz="2000" b="1" dirty="0"/>
              <a:t>Vår 2024: </a:t>
            </a:r>
            <a:r>
              <a:rPr lang="nb-NO" sz="2000" dirty="0"/>
              <a:t>Stortingsmelding legges frem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9AF297D1-A2E8-F1AE-289D-02C3EB4D79A5}"/>
              </a:ext>
            </a:extLst>
          </p:cNvPr>
          <p:cNvSpPr/>
          <p:nvPr/>
        </p:nvSpPr>
        <p:spPr>
          <a:xfrm rot="743944">
            <a:off x="317590" y="2578912"/>
            <a:ext cx="1041215" cy="4204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il: høyre 5">
            <a:extLst>
              <a:ext uri="{FF2B5EF4-FFF2-40B4-BE49-F238E27FC236}">
                <a16:creationId xmlns:a16="http://schemas.microsoft.com/office/drawing/2014/main" id="{7C5559D8-3DF9-F12D-8E3D-C1CBADA23831}"/>
              </a:ext>
            </a:extLst>
          </p:cNvPr>
          <p:cNvSpPr/>
          <p:nvPr/>
        </p:nvSpPr>
        <p:spPr>
          <a:xfrm rot="743944">
            <a:off x="317589" y="3368801"/>
            <a:ext cx="1041215" cy="4204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8FBE871-6FE6-6300-D3A6-22DAD1A5D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816">
            <a:off x="8002600" y="950748"/>
            <a:ext cx="4227672" cy="4855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496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BC33EA-322F-44AA-9C24-B916E03D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514209"/>
            <a:ext cx="5816600" cy="917914"/>
          </a:xfrm>
        </p:spPr>
        <p:txBody>
          <a:bodyPr anchor="ctr">
            <a:normAutofit fontScale="90000"/>
          </a:bodyPr>
          <a:lstStyle/>
          <a:p>
            <a:r>
              <a:rPr lang="nb-NO" dirty="0"/>
              <a:t>Ta buss for en 10-er i juli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013C886-CC9F-40A7-A28F-B62F98DE7E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9435" y="1259633"/>
            <a:ext cx="6525491" cy="15768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I hele juli koster det kun </a:t>
            </a:r>
          </a:p>
          <a:p>
            <a:pPr marL="0" indent="0">
              <a:buNone/>
            </a:pPr>
            <a:r>
              <a:rPr lang="nb-NO" dirty="0"/>
              <a:t>10 kroner for enkeltbilletter på alle</a:t>
            </a:r>
          </a:p>
          <a:p>
            <a:pPr marL="0" indent="0">
              <a:buNone/>
            </a:pPr>
            <a:r>
              <a:rPr lang="nb-NO" dirty="0"/>
              <a:t>Innlandstrafikk sine busslinjer i Innlandet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59F110E7-66F2-4955-90A7-E15164D6987A}"/>
              </a:ext>
            </a:extLst>
          </p:cNvPr>
          <p:cNvSpPr txBox="1">
            <a:spLocks/>
          </p:cNvSpPr>
          <p:nvPr/>
        </p:nvSpPr>
        <p:spPr>
          <a:xfrm>
            <a:off x="939435" y="2836506"/>
            <a:ext cx="5626735" cy="71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6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Formålet med kampanjen: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0A0CB0DE-C37C-4165-858B-716060C27727}"/>
              </a:ext>
            </a:extLst>
          </p:cNvPr>
          <p:cNvSpPr txBox="1">
            <a:spLocks/>
          </p:cNvSpPr>
          <p:nvPr/>
        </p:nvSpPr>
        <p:spPr>
          <a:xfrm>
            <a:off x="973363" y="3722914"/>
            <a:ext cx="6525491" cy="1156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5E63"/>
              </a:buClr>
              <a:buSzPct val="13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Få flere tilbake på bussen</a:t>
            </a:r>
          </a:p>
          <a:p>
            <a:r>
              <a:rPr lang="nb-NO" dirty="0"/>
              <a:t>Skape positivt engasjement rundt buss</a:t>
            </a:r>
          </a:p>
          <a:p>
            <a:r>
              <a:rPr lang="nb-NO" dirty="0"/>
              <a:t>I 2022 var det 46 % flere reiser totalt i juli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pic>
        <p:nvPicPr>
          <p:cNvPr id="4" name="Bilde 3" descr="Et bilde som inneholder person&#10;&#10;Automatisk generert beskrivelse">
            <a:extLst>
              <a:ext uri="{FF2B5EF4-FFF2-40B4-BE49-F238E27FC236}">
                <a16:creationId xmlns:a16="http://schemas.microsoft.com/office/drawing/2014/main" id="{FB7AEACB-9E3E-1761-BE99-AE750C290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7" r="19989" b="2"/>
          <a:stretch/>
        </p:blipFill>
        <p:spPr>
          <a:xfrm>
            <a:off x="7867852" y="1873661"/>
            <a:ext cx="3350785" cy="3021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3A328C5-2FBE-44BC-D279-C9BEDA05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014">
            <a:off x="9636922" y="1503929"/>
            <a:ext cx="232092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00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C17DA-D553-F4E8-A9AE-3E928C51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294640"/>
            <a:ext cx="10515600" cy="1054100"/>
          </a:xfrm>
        </p:spPr>
        <p:txBody>
          <a:bodyPr/>
          <a:lstStyle/>
          <a:p>
            <a:r>
              <a:rPr lang="nb-NO"/>
              <a:t>Innlandsstandarden</a:t>
            </a:r>
          </a:p>
        </p:txBody>
      </p:sp>
      <p:pic>
        <p:nvPicPr>
          <p:cNvPr id="6" name="Plassholder for bilde 5" descr="Et bilde som inneholder tekst, transport, hjul&#10;&#10;Automatisk generert beskrivelse">
            <a:extLst>
              <a:ext uri="{FF2B5EF4-FFF2-40B4-BE49-F238E27FC236}">
                <a16:creationId xmlns:a16="http://schemas.microsoft.com/office/drawing/2014/main" id="{CCB814B5-5531-0E83-5B22-4CEF82400E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68" b="1250"/>
          <a:stretch/>
        </p:blipFill>
        <p:spPr>
          <a:xfrm>
            <a:off x="7502525" y="294640"/>
            <a:ext cx="3952875" cy="5476240"/>
          </a:xfrm>
          <a:ln w="12700">
            <a:solidFill>
              <a:schemeClr val="bg2">
                <a:lumMod val="50000"/>
              </a:schemeClr>
            </a:solidFill>
          </a:ln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4CCD75-7E4D-0753-D3A4-AE9B6BFF1F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1348740"/>
            <a:ext cx="6296025" cy="4082510"/>
          </a:xfrm>
        </p:spPr>
        <p:txBody>
          <a:bodyPr>
            <a:normAutofit/>
          </a:bodyPr>
          <a:lstStyle/>
          <a:p>
            <a:r>
              <a:rPr lang="nb-NO" sz="2400" dirty="0"/>
              <a:t>En ny måte å bygge løsninger for gående og syklende i Innlandet for å få mer for pengene.</a:t>
            </a:r>
            <a:endParaRPr lang="nb-NO" sz="2000" i="1" dirty="0"/>
          </a:p>
          <a:p>
            <a:r>
              <a:rPr lang="nb-NO" sz="2400" dirty="0"/>
              <a:t>Vedtatt i fylkestinget 25. april</a:t>
            </a:r>
          </a:p>
          <a:p>
            <a:r>
              <a:rPr lang="nb-NO" sz="2400" dirty="0"/>
              <a:t>Mulighet for inngående orientering fra samferdselsavdelingen til høsten</a:t>
            </a:r>
          </a:p>
        </p:txBody>
      </p:sp>
    </p:spTree>
    <p:extLst>
      <p:ext uri="{BB962C8B-B14F-4D97-AF65-F5344CB8AC3E}">
        <p14:creationId xmlns:p14="http://schemas.microsoft.com/office/powerpoint/2010/main" val="43348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4F4EA1-C964-ED56-B36D-3C23850BF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78" r="9085" b="-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C59AB18-1363-006C-7A27-689F50410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nb-NO" sz="6600" dirty="0">
                <a:cs typeface="Calibri Light"/>
              </a:rPr>
              <a:t>Flere interkommunale friluftsråd i Innlandet</a:t>
            </a:r>
            <a:endParaRPr lang="nb-NO" sz="66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B9A07E9-06DF-B63C-24D5-72C825108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51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08226"/>
            <a:ext cx="9144000" cy="2743318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lang="nb-NO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Etablering av interkommunale friluftsråd vil være en investering i folkehelse – trivsel – livskvalitet - bolyst – stedsattraktivitet.</a:t>
            </a:r>
            <a:br>
              <a:rPr lang="nb-NO" sz="3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2913321"/>
            <a:ext cx="9144000" cy="316897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Det er 28 interkommunale friluftsråd i Norge som til sammen har 235 medlemskommuner.</a:t>
            </a:r>
            <a:br>
              <a:rPr lang="nb-NO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82% av Norges befolkning bor i en kommune med et friluftsråd. </a:t>
            </a:r>
            <a:br>
              <a:rPr lang="nb-NO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sz="2400" kern="12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Friluftsrådene har 123 årsverk og en omsetning på totalt 250 millioner.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I Innlandet har vi pr i dag to interkommunale Friluftsråd ( Valdres, Finnskogen).</a:t>
            </a:r>
            <a:br>
              <a:rPr lang="nb-NO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Disse sitter på god kompetanse og erfaring som kan deles med andre.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br>
              <a:rPr lang="nb-NO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Nord-Gudbrandsdal er i prosess.</a:t>
            </a:r>
            <a:r>
              <a:rPr lang="nb-NO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Kongsvingerregionen har gjort en utredning</a:t>
            </a:r>
            <a:r>
              <a:rPr lang="nb-NO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Der er også tatt initiativ i Fjellregionen. </a:t>
            </a:r>
            <a:endParaRPr lang="nb-NO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CB0B3F-F067-62B9-8228-A17AA690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6">
                    <a:lumMod val="50000"/>
                  </a:schemeClr>
                </a:solidFill>
              </a:rPr>
              <a:t>Hva er et Friluftsråd?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46186B-C545-D958-BBA4-77F60815E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friluftsråd er et forpliktende organisert samarbeid mellom to eller flere kommuner om felles friluftsoppgaver. Friluftsrådene overtar/utfører ofte oppgaver for medlemskommunene, og ivaretar i tillegg oppgaver kommunene normalt ikke ville løst på egenhånd.</a:t>
            </a:r>
          </a:p>
          <a:p>
            <a:pPr lvl="0">
              <a:lnSpc>
                <a:spcPct val="107000"/>
              </a:lnSpc>
              <a:buSzPts val="1000"/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Friluftsrådet skal styrke friluftslivsarbeidet i sine regioner i nært samarbeid og forståelse med </a:t>
            </a:r>
            <a:b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medlemskommuner, friluftsorganisasjoner og andre samarbeidspartnere.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000"/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Friluftsrådet skal ikke være en konkurrent eller overta oppgaver som i dag ivaretas av frivillige</a:t>
            </a:r>
            <a:b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organisasjoner eller andre aktører som jobber med friluftslivsrelaterte oppgaver (for eksempel</a:t>
            </a:r>
            <a:b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turistforeninger, natur- og kulturparker, turlag, destinasjonsselskaper osv.). </a:t>
            </a:r>
          </a:p>
          <a:p>
            <a:pPr lvl="0">
              <a:lnSpc>
                <a:spcPct val="107000"/>
              </a:lnSpc>
              <a:buSzPts val="1000"/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Målet er at et friluftsråd skal være et naturlig «nav» mellom kommunene og disse organisasjonene. </a:t>
            </a: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000"/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viktig arbeidsområde for friluftsrådene er å jobbe for å bygge opp under frivilligheten spesielt.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«De fire </a:t>
            </a:r>
            <a:r>
              <a:rPr lang="nb-NO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A’ene</a:t>
            </a: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»; allemannsretten, areal, anlegg og aktiviteter er viktige arbeidsområder for</a:t>
            </a:r>
            <a:b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friluftsrådene.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864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ADD878-04A7-FE33-6FC2-70FADB55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6">
                    <a:lumMod val="50000"/>
                  </a:schemeClr>
                </a:solidFill>
              </a:rPr>
              <a:t>Hvorfor flere Friluftsråd i Innlandet?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761584-2CAC-3D5C-5648-4BB3F5A9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Sette friluftslivsaker mer på dagsorden – utvikle regionens friluftsmuligheter både for de som bor der og besøkende - effektiv utnytting av ressurser. </a:t>
            </a:r>
          </a:p>
          <a:p>
            <a:r>
              <a:rPr lang="nb-NO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Friluftsområder kjenner ikke kommunegrensene og et friluftsråd utgjør en naturlig region for utøving av friluftsliv. </a:t>
            </a:r>
          </a:p>
          <a:p>
            <a:r>
              <a:rPr lang="nb-NO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små kommuner med små stillingsresurser til friluftslivarbeid, kan interkommunalt samarbeid sikre regionen viktig kompetanse. </a:t>
            </a:r>
          </a:p>
          <a:p>
            <a:r>
              <a:rPr lang="nb-NO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samlet og målrettet innsats kan utløse betydelige statlige og fylkeskommunale midler, samt prosjektmidler til tiltak og arbeid som skaper både omsetning og aktivitet i regionensom kommer alle til gode.</a:t>
            </a:r>
            <a:endParaRPr lang="nb-NO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Innlandet ligger «bakpå». Kun to interkommunale Friluftsråd (Nasjonalt er det 28 FR med 235 medlemskommuner). Taper med dette ressurser til friluftslivsarbeidet.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1467807"/>
      </p:ext>
    </p:extLst>
  </p:cSld>
  <p:clrMapOvr>
    <a:masterClrMapping/>
  </p:clrMapOvr>
</p:sld>
</file>

<file path=ppt/theme/theme1.xml><?xml version="1.0" encoding="utf-8"?>
<a:theme xmlns:a="http://schemas.openxmlformats.org/drawingml/2006/main" name="Innlandet fylkeskommune ppt mal V4">
  <a:themeElements>
    <a:clrScheme name="Innlandet fylkeskommune">
      <a:dk1>
        <a:srgbClr val="000000"/>
      </a:dk1>
      <a:lt1>
        <a:sysClr val="window" lastClr="FFFFFF"/>
      </a:lt1>
      <a:dk2>
        <a:srgbClr val="005850"/>
      </a:dk2>
      <a:lt2>
        <a:srgbClr val="E7E6E6"/>
      </a:lt2>
      <a:accent1>
        <a:srgbClr val="009D4F"/>
      </a:accent1>
      <a:accent2>
        <a:srgbClr val="0055B8"/>
      </a:accent2>
      <a:accent3>
        <a:srgbClr val="960048"/>
      </a:accent3>
      <a:accent4>
        <a:srgbClr val="FFB600"/>
      </a:accent4>
      <a:accent5>
        <a:srgbClr val="592C82"/>
      </a:accent5>
      <a:accent6>
        <a:srgbClr val="6F7271"/>
      </a:accent6>
      <a:hlink>
        <a:srgbClr val="0070C0"/>
      </a:hlink>
      <a:folHlink>
        <a:srgbClr val="960048"/>
      </a:folHlink>
    </a:clrScheme>
    <a:fontScheme name="Innlandet fylkeskommune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landet-fylkeskommune-PowerPoint-mal.potm" id="{B48461B3-6F65-45C2-A286-383590C09168}" vid="{EBD357B4-30E9-4742-AEAD-7221BAFA1C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35B15CE4B3B04EB44D46C0AA8487EF" ma:contentTypeVersion="6" ma:contentTypeDescription="Opprett et nytt dokument." ma:contentTypeScope="" ma:versionID="55209de89c4f6e2999e36f8bef42f82c">
  <xsd:schema xmlns:xsd="http://www.w3.org/2001/XMLSchema" xmlns:xs="http://www.w3.org/2001/XMLSchema" xmlns:p="http://schemas.microsoft.com/office/2006/metadata/properties" xmlns:ns2="6b174d00-8a47-4b89-93a8-c295bc17ee69" xmlns:ns3="09c63e24-68d4-42b1-90cc-0f91b3c11d27" targetNamespace="http://schemas.microsoft.com/office/2006/metadata/properties" ma:root="true" ma:fieldsID="9a96045f1c4cb7c0d38014b08ecb1a19" ns2:_="" ns3:_="">
    <xsd:import namespace="6b174d00-8a47-4b89-93a8-c295bc17ee69"/>
    <xsd:import namespace="09c63e24-68d4-42b1-90cc-0f91b3c11d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74d00-8a47-4b89-93a8-c295bc17ee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63e24-68d4-42b1-90cc-0f91b3c11d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0EFAF8-6311-45C8-AFA0-D34FEB83C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174d00-8a47-4b89-93a8-c295bc17ee69"/>
    <ds:schemaRef ds:uri="09c63e24-68d4-42b1-90cc-0f91b3c11d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9AE9D4-DAA3-42D3-A445-3D5511C2AF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5C994-3F33-4097-8269-B144C7B19669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05476afe-8bef-49c8-a283-a493477f5dcc"/>
    <ds:schemaRef ds:uri="http://schemas.openxmlformats.org/package/2006/metadata/core-properties"/>
    <ds:schemaRef ds:uri="8a1586c3-c249-417c-9e47-c5913d3141c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1724</Words>
  <Application>Microsoft Office PowerPoint</Application>
  <PresentationFormat>Widescreen</PresentationFormat>
  <Paragraphs>162</Paragraphs>
  <Slides>22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7" baseType="lpstr">
      <vt:lpstr>Arial</vt:lpstr>
      <vt:lpstr>Calibri</vt:lpstr>
      <vt:lpstr>Overpass Mono</vt:lpstr>
      <vt:lpstr>Roboto</vt:lpstr>
      <vt:lpstr>Innlandet fylkeskommune ppt mal V4</vt:lpstr>
      <vt:lpstr>Informasjon til IPR mai/juni 2023</vt:lpstr>
      <vt:lpstr>Tema i presentasjonen</vt:lpstr>
      <vt:lpstr>Nasjonal Transportplan  – hva skjer?</vt:lpstr>
      <vt:lpstr>Ta buss for en 10-er i juli</vt:lpstr>
      <vt:lpstr>Innlandsstandarden</vt:lpstr>
      <vt:lpstr>Flere interkommunale friluftsråd i Innlandet</vt:lpstr>
      <vt:lpstr>       Etablering av interkommunale friluftsråd vil være en investering i folkehelse – trivsel – livskvalitet - bolyst – stedsattraktivitet. </vt:lpstr>
      <vt:lpstr>Hva er et Friluftsråd?</vt:lpstr>
      <vt:lpstr>Hvorfor flere Friluftsråd i Innlandet?</vt:lpstr>
      <vt:lpstr>Mulig samarbeidsmodell</vt:lpstr>
      <vt:lpstr>Økonomi </vt:lpstr>
      <vt:lpstr>Videreføring Cyberland</vt:lpstr>
      <vt:lpstr>Cyberland 2021-2023</vt:lpstr>
      <vt:lpstr>Tidligere tiltak og prosjekter</vt:lpstr>
      <vt:lpstr>Videreføring og revidering av prosjektet </vt:lpstr>
      <vt:lpstr>Status bredbånd</vt:lpstr>
      <vt:lpstr>PowerPoint-presentasjon</vt:lpstr>
      <vt:lpstr>PowerPoint-presentasjon</vt:lpstr>
      <vt:lpstr>Gjenstående husstander i Innlandet fylke</vt:lpstr>
      <vt:lpstr>Søknader 2023</vt:lpstr>
      <vt:lpstr>Bredbånd – milepæler og utfordringer 2023</vt:lpstr>
      <vt:lpstr>Skole –og tilbudsstruktur - fremdrift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Myking, Erlend</dc:creator>
  <cp:lastModifiedBy>Tone Fiskvik</cp:lastModifiedBy>
  <cp:revision>4</cp:revision>
  <cp:lastPrinted>2022-09-26T07:47:23Z</cp:lastPrinted>
  <dcterms:created xsi:type="dcterms:W3CDTF">2022-08-26T07:52:12Z</dcterms:created>
  <dcterms:modified xsi:type="dcterms:W3CDTF">2023-07-05T09:35:19Z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0x010100D735B15CE4B3B04EB44D46C0AA8487EF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