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2"/>
  </p:notesMasterIdLst>
  <p:sldIdLst>
    <p:sldId id="256" r:id="rId5"/>
    <p:sldId id="294" r:id="rId6"/>
    <p:sldId id="300" r:id="rId7"/>
    <p:sldId id="295"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96" r:id="rId22"/>
    <p:sldId id="297" r:id="rId23"/>
    <p:sldId id="298" r:id="rId24"/>
    <p:sldId id="270" r:id="rId25"/>
    <p:sldId id="271" r:id="rId26"/>
    <p:sldId id="272" r:id="rId27"/>
    <p:sldId id="299"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2" r:id="rId48"/>
    <p:sldId id="301" r:id="rId49"/>
    <p:sldId id="293" r:id="rId50"/>
    <p:sldId id="302" r:id="rId5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79810-B9D9-4CE6-905F-1B58A179292D}" type="datetimeFigureOut">
              <a:rPr lang="nb-NO" smtClean="0"/>
              <a:t>02.09.2024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93158-CF76-41C8-8AC5-846A8F65183B}" type="slidenum">
              <a:rPr lang="nb-NO" smtClean="0"/>
              <a:t>‹#›</a:t>
            </a:fld>
            <a:endParaRPr lang="nb-NO"/>
          </a:p>
        </p:txBody>
      </p:sp>
    </p:spTree>
    <p:extLst>
      <p:ext uri="{BB962C8B-B14F-4D97-AF65-F5344CB8AC3E}">
        <p14:creationId xmlns:p14="http://schemas.microsoft.com/office/powerpoint/2010/main" val="2273567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34D93158-CF76-41C8-8AC5-846A8F65183B}" type="slidenum">
              <a:rPr lang="nb-NO" smtClean="0"/>
              <a:t>8</a:t>
            </a:fld>
            <a:endParaRPr lang="nb-NO"/>
          </a:p>
        </p:txBody>
      </p:sp>
    </p:spTree>
    <p:extLst>
      <p:ext uri="{BB962C8B-B14F-4D97-AF65-F5344CB8AC3E}">
        <p14:creationId xmlns:p14="http://schemas.microsoft.com/office/powerpoint/2010/main" val="3172188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6E737F-6CFE-F898-21B6-5C83C55C4EC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ABF9F8A9-501C-3C6E-E1B0-87B207315F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9DAAF4F9-E99B-717E-9695-DD3843180B1F}"/>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0F7F8955-B272-009B-AF01-07A2B6F296A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F77D29E-3C1A-87C2-8218-F1125B5BF605}"/>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243095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B3E2ED-3761-6DD0-6B70-80793BBFF3A4}"/>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8643630B-0AFF-1E52-4C1D-7AA64AC48F16}"/>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AA18921-A6E9-D201-9812-994585F16513}"/>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06BC16C6-5015-A90A-0267-95AF59A451F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04A1371-F313-1314-5498-F31900803EA1}"/>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95965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AEC48478-C36A-9B89-A189-3FA96AAFB4EE}"/>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1372B812-C0A1-59B7-E4DD-05FD0B1B728F}"/>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EEC8D7A-8546-118C-2E1F-558F67243CA2}"/>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6F334163-722D-2D78-878E-864B0B2DFD2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DDFB334-AACC-FBCF-7FB6-1D7E4211698C}"/>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68931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291659-9D27-8CC1-5B47-E18405FF6DB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9A4B9FB-237E-08F5-15C4-9800BE10EFE9}"/>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83A86AE-4CF8-BABB-209F-0A2A1CCD4E2C}"/>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0B3B71FD-5FF5-98F7-52FF-7CE598A9239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5E5E6F7-313A-3530-2FE9-7D8D5FB5E506}"/>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390827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4E3F97-0728-B713-130C-5BA21450A160}"/>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1DCF1F8-0387-F4AB-B6D5-4D1DD68DB56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B9C668A5-C682-8918-76F8-513186E3283F}"/>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5FC2EA21-AC08-B109-CB26-2A8B98204C3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BEF79C4-B376-2A46-9573-3F355ECD876B}"/>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206971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F04B46A-56A6-7A75-2E19-5F188675057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7BA461FB-72F5-2784-FF0D-6C3CF391421D}"/>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BB6D649E-AB67-E1B5-7572-865FB81934E3}"/>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4AD86AA3-6538-5D65-B997-23BBA651D6D8}"/>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6" name="Plassholder for bunntekst 5">
            <a:extLst>
              <a:ext uri="{FF2B5EF4-FFF2-40B4-BE49-F238E27FC236}">
                <a16:creationId xmlns:a16="http://schemas.microsoft.com/office/drawing/2014/main" id="{4C40EB2C-E5CE-24DC-D94E-A1066FC3B15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370DDB4-1C42-C0A1-526A-D3D564C81C95}"/>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2804589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05828F-6CB1-96CB-4ADD-A6F607708CEA}"/>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C612B02F-9554-5404-82A9-C9D02E0160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12AE9E87-1308-01E4-A880-8578F0C5306C}"/>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C8CA5FCA-EBDA-3F56-E75B-CDE3A1C6BD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5055B55-9E4D-B83A-A5FF-669CF04C467E}"/>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B754BA93-CFFC-B125-4430-951C5097F3C7}"/>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8" name="Plassholder for bunntekst 7">
            <a:extLst>
              <a:ext uri="{FF2B5EF4-FFF2-40B4-BE49-F238E27FC236}">
                <a16:creationId xmlns:a16="http://schemas.microsoft.com/office/drawing/2014/main" id="{1F6C94C4-DC4D-DCEA-D166-614059228E3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1AB85DA-2171-7288-E682-0CDFE0A4F0A2}"/>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352251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B35796-E20F-1B14-EE91-BE872E81AFD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A6C6F816-DD34-0E25-54F7-4E66EFC3CDD8}"/>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4" name="Plassholder for bunntekst 3">
            <a:extLst>
              <a:ext uri="{FF2B5EF4-FFF2-40B4-BE49-F238E27FC236}">
                <a16:creationId xmlns:a16="http://schemas.microsoft.com/office/drawing/2014/main" id="{0F607BA3-25A7-F9F7-2853-6C9383CD44C6}"/>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E345D73F-F63D-2E4E-5277-1C0260DD91FC}"/>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16945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FF7B461-7804-74C9-C9CA-D373C65AB73C}"/>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3" name="Plassholder for bunntekst 2">
            <a:extLst>
              <a:ext uri="{FF2B5EF4-FFF2-40B4-BE49-F238E27FC236}">
                <a16:creationId xmlns:a16="http://schemas.microsoft.com/office/drawing/2014/main" id="{E71A7AB9-D72A-E062-A9AA-9B787FEE508C}"/>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CDFCE237-4D64-58AB-302B-1CC74879A4CF}"/>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206101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40CB86-BB1F-D0D8-419D-E76D73A6FAD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0F9A4617-7E16-8767-076D-71EFBEA0D3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A0558CDE-69A4-7AB8-272B-CE91570499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B3DAC7D-F4BF-4967-075B-017B4EE2B354}"/>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6" name="Plassholder for bunntekst 5">
            <a:extLst>
              <a:ext uri="{FF2B5EF4-FFF2-40B4-BE49-F238E27FC236}">
                <a16:creationId xmlns:a16="http://schemas.microsoft.com/office/drawing/2014/main" id="{EBDF8D72-F5F1-1243-4CB0-DF3B3AD5CC8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2FDB007F-C36E-16B0-D5FC-B29CA5AAD6EF}"/>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198261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69931C-EE5F-9AA4-8D5B-25EC6E47F38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B931054-4E5D-4EB1-B30C-A368BADA39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E21A01D2-50CD-87BA-1723-9FC69B429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911FE91-801F-169A-595B-2B37FA21103A}"/>
              </a:ext>
            </a:extLst>
          </p:cNvPr>
          <p:cNvSpPr>
            <a:spLocks noGrp="1"/>
          </p:cNvSpPr>
          <p:nvPr>
            <p:ph type="dt" sz="half" idx="10"/>
          </p:nvPr>
        </p:nvSpPr>
        <p:spPr/>
        <p:txBody>
          <a:bodyPr/>
          <a:lstStyle/>
          <a:p>
            <a:fld id="{A1C17A94-628F-4FF2-A6E9-E3336BDC3E3E}" type="datetimeFigureOut">
              <a:rPr lang="nb-NO" smtClean="0"/>
              <a:t>02.09.2024</a:t>
            </a:fld>
            <a:endParaRPr lang="nb-NO"/>
          </a:p>
        </p:txBody>
      </p:sp>
      <p:sp>
        <p:nvSpPr>
          <p:cNvPr id="6" name="Plassholder for bunntekst 5">
            <a:extLst>
              <a:ext uri="{FF2B5EF4-FFF2-40B4-BE49-F238E27FC236}">
                <a16:creationId xmlns:a16="http://schemas.microsoft.com/office/drawing/2014/main" id="{AC4D4A79-CA87-9205-658A-598AE60A118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7FD1E81-E88B-F5BE-D168-C391DCCB1BFB}"/>
              </a:ext>
            </a:extLst>
          </p:cNvPr>
          <p:cNvSpPr>
            <a:spLocks noGrp="1"/>
          </p:cNvSpPr>
          <p:nvPr>
            <p:ph type="sldNum" sz="quarter" idx="12"/>
          </p:nvPr>
        </p:nvSpPr>
        <p:spPr/>
        <p:txBody>
          <a:bodyPr/>
          <a:lstStyle/>
          <a:p>
            <a:fld id="{914E5786-A57D-403A-8F63-A0EC941885CD}" type="slidenum">
              <a:rPr lang="nb-NO" smtClean="0"/>
              <a:t>‹#›</a:t>
            </a:fld>
            <a:endParaRPr lang="nb-NO"/>
          </a:p>
        </p:txBody>
      </p:sp>
    </p:spTree>
    <p:extLst>
      <p:ext uri="{BB962C8B-B14F-4D97-AF65-F5344CB8AC3E}">
        <p14:creationId xmlns:p14="http://schemas.microsoft.com/office/powerpoint/2010/main" val="2287879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2593A6C-7D06-A266-E422-A84CF273B5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E28A8A72-92D3-67FD-C03D-BCCEF9C4B2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34212D9-6DFB-D474-87A3-FD0A851867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C17A94-628F-4FF2-A6E9-E3336BDC3E3E}" type="datetimeFigureOut">
              <a:rPr lang="nb-NO" smtClean="0"/>
              <a:t>02.09.2024</a:t>
            </a:fld>
            <a:endParaRPr lang="nb-NO"/>
          </a:p>
        </p:txBody>
      </p:sp>
      <p:sp>
        <p:nvSpPr>
          <p:cNvPr id="5" name="Plassholder for bunntekst 4">
            <a:extLst>
              <a:ext uri="{FF2B5EF4-FFF2-40B4-BE49-F238E27FC236}">
                <a16:creationId xmlns:a16="http://schemas.microsoft.com/office/drawing/2014/main" id="{47F9C944-8799-C589-97EC-FF67D21C97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7D376ED1-3AD9-7F8F-F1E2-31415FF196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14E5786-A57D-403A-8F63-A0EC941885CD}" type="slidenum">
              <a:rPr lang="nb-NO" smtClean="0"/>
              <a:t>‹#›</a:t>
            </a:fld>
            <a:endParaRPr lang="nb-NO"/>
          </a:p>
        </p:txBody>
      </p:sp>
    </p:spTree>
    <p:extLst>
      <p:ext uri="{BB962C8B-B14F-4D97-AF65-F5344CB8AC3E}">
        <p14:creationId xmlns:p14="http://schemas.microsoft.com/office/powerpoint/2010/main" val="1778940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26">
            <a:extLst>
              <a:ext uri="{FF2B5EF4-FFF2-40B4-BE49-F238E27FC236}">
                <a16:creationId xmlns:a16="http://schemas.microsoft.com/office/drawing/2014/main" id="{8538EBC2-0B11-4732-8715-799409C4A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28">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tel 1">
            <a:extLst>
              <a:ext uri="{FF2B5EF4-FFF2-40B4-BE49-F238E27FC236}">
                <a16:creationId xmlns:a16="http://schemas.microsoft.com/office/drawing/2014/main" id="{9B530071-5511-3D04-E5F7-118DCA695638}"/>
              </a:ext>
            </a:extLst>
          </p:cNvPr>
          <p:cNvSpPr>
            <a:spLocks noGrp="1"/>
          </p:cNvSpPr>
          <p:nvPr>
            <p:ph type="ctrTitle"/>
          </p:nvPr>
        </p:nvSpPr>
        <p:spPr>
          <a:xfrm>
            <a:off x="1578043" y="590062"/>
            <a:ext cx="5309140" cy="2838938"/>
          </a:xfrm>
        </p:spPr>
        <p:txBody>
          <a:bodyPr>
            <a:normAutofit/>
          </a:bodyPr>
          <a:lstStyle/>
          <a:p>
            <a:pPr algn="l"/>
            <a:r>
              <a:rPr lang="nb-NO" sz="5200">
                <a:solidFill>
                  <a:srgbClr val="FFFFFF"/>
                </a:solidFill>
              </a:rPr>
              <a:t>Bo – og leveundersøkelsen</a:t>
            </a:r>
            <a:br>
              <a:rPr lang="nb-NO" sz="5200">
                <a:solidFill>
                  <a:srgbClr val="FFFFFF"/>
                </a:solidFill>
              </a:rPr>
            </a:br>
            <a:r>
              <a:rPr lang="nb-NO" sz="5200">
                <a:solidFill>
                  <a:srgbClr val="FFFFFF"/>
                </a:solidFill>
              </a:rPr>
              <a:t>Tynset kommune</a:t>
            </a:r>
          </a:p>
        </p:txBody>
      </p:sp>
      <p:sp>
        <p:nvSpPr>
          <p:cNvPr id="3" name="Undertittel 2">
            <a:extLst>
              <a:ext uri="{FF2B5EF4-FFF2-40B4-BE49-F238E27FC236}">
                <a16:creationId xmlns:a16="http://schemas.microsoft.com/office/drawing/2014/main" id="{CF22DABD-C53D-D487-CAB9-226E758B1FCC}"/>
              </a:ext>
            </a:extLst>
          </p:cNvPr>
          <p:cNvSpPr>
            <a:spLocks noGrp="1"/>
          </p:cNvSpPr>
          <p:nvPr>
            <p:ph type="subTitle" idx="1"/>
          </p:nvPr>
        </p:nvSpPr>
        <p:spPr>
          <a:xfrm>
            <a:off x="1578044" y="3739764"/>
            <a:ext cx="4517954" cy="1198120"/>
          </a:xfrm>
        </p:spPr>
        <p:txBody>
          <a:bodyPr>
            <a:normAutofit/>
          </a:bodyPr>
          <a:lstStyle/>
          <a:p>
            <a:pPr algn="l"/>
            <a:endParaRPr lang="nb-NO" sz="2000" dirty="0">
              <a:solidFill>
                <a:srgbClr val="FFFFFF"/>
              </a:solidFill>
            </a:endParaRPr>
          </a:p>
          <a:p>
            <a:pPr algn="l"/>
            <a:r>
              <a:rPr lang="nb-NO" sz="3200" dirty="0">
                <a:solidFill>
                  <a:srgbClr val="FFFFFF"/>
                </a:solidFill>
              </a:rPr>
              <a:t>2024</a:t>
            </a:r>
          </a:p>
        </p:txBody>
      </p:sp>
      <p:cxnSp>
        <p:nvCxnSpPr>
          <p:cNvPr id="52" name="Straight Connector 3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Bilde 3">
            <a:extLst>
              <a:ext uri="{FF2B5EF4-FFF2-40B4-BE49-F238E27FC236}">
                <a16:creationId xmlns:a16="http://schemas.microsoft.com/office/drawing/2014/main" id="{A3607F2C-70E6-8E23-F1E9-F3A7CB0E3630}"/>
              </a:ext>
            </a:extLst>
          </p:cNvPr>
          <p:cNvPicPr>
            <a:picLocks noChangeAspect="1"/>
          </p:cNvPicPr>
          <p:nvPr/>
        </p:nvPicPr>
        <p:blipFill>
          <a:blip r:embed="rId2"/>
          <a:stretch>
            <a:fillRect/>
          </a:stretch>
        </p:blipFill>
        <p:spPr>
          <a:xfrm>
            <a:off x="7760051" y="2364538"/>
            <a:ext cx="3827343" cy="3948572"/>
          </a:xfrm>
          <a:prstGeom prst="rect">
            <a:avLst/>
          </a:prstGeom>
        </p:spPr>
      </p:pic>
      <p:sp>
        <p:nvSpPr>
          <p:cNvPr id="53"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0768" y="229592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35"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9518" y="2756007"/>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5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8003" y="634483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71904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BD9837-554F-AD16-D8DA-087AC2CBAC1A}"/>
              </a:ext>
            </a:extLst>
          </p:cNvPr>
          <p:cNvSpPr>
            <a:spLocks noGrp="1"/>
          </p:cNvSpPr>
          <p:nvPr>
            <p:ph type="title"/>
          </p:nvPr>
        </p:nvSpPr>
        <p:spPr>
          <a:xfrm>
            <a:off x="838200" y="365126"/>
            <a:ext cx="10515600" cy="687498"/>
          </a:xfrm>
        </p:spPr>
        <p:txBody>
          <a:bodyPr>
            <a:normAutofit fontScale="90000"/>
          </a:bodyPr>
          <a:lstStyle/>
          <a:p>
            <a:r>
              <a:rPr lang="nb-NO" dirty="0"/>
              <a:t>6. Hvor i Tynset bor du?</a:t>
            </a:r>
          </a:p>
        </p:txBody>
      </p:sp>
      <p:sp>
        <p:nvSpPr>
          <p:cNvPr id="3" name="Plassholder for innhold 2">
            <a:extLst>
              <a:ext uri="{FF2B5EF4-FFF2-40B4-BE49-F238E27FC236}">
                <a16:creationId xmlns:a16="http://schemas.microsoft.com/office/drawing/2014/main" id="{65B5F371-7F5C-9A6F-D694-3F1FFF874B91}"/>
              </a:ext>
            </a:extLst>
          </p:cNvPr>
          <p:cNvSpPr>
            <a:spLocks noGrp="1"/>
          </p:cNvSpPr>
          <p:nvPr>
            <p:ph idx="1"/>
          </p:nvPr>
        </p:nvSpPr>
        <p:spPr>
          <a:xfrm>
            <a:off x="838200" y="967563"/>
            <a:ext cx="10515600" cy="5209400"/>
          </a:xfrm>
        </p:spPr>
        <p:txBody>
          <a:bodyPr>
            <a:normAutofit fontScale="92500" lnSpcReduction="20000"/>
          </a:bodyPr>
          <a:lstStyle/>
          <a:p>
            <a:pPr marL="0" indent="0">
              <a:buNone/>
            </a:pPr>
            <a:endParaRPr lang="nb-NO" dirty="0"/>
          </a:p>
          <a:p>
            <a:pPr marL="0" indent="0">
              <a:buNone/>
            </a:pPr>
            <a:r>
              <a:rPr lang="nb-NO" dirty="0"/>
              <a:t>					</a:t>
            </a:r>
            <a:r>
              <a:rPr lang="nb-NO" sz="2600" i="1" dirty="0"/>
              <a:t>Svar 		Prosent</a:t>
            </a:r>
          </a:p>
          <a:p>
            <a:pPr marL="0" indent="0">
              <a:buNone/>
            </a:pPr>
            <a:r>
              <a:rPr lang="nb-NO" dirty="0"/>
              <a:t>Tynset sentrum 			292 		49.66%</a:t>
            </a:r>
          </a:p>
          <a:p>
            <a:pPr marL="0" indent="0">
              <a:buNone/>
            </a:pPr>
            <a:r>
              <a:rPr lang="nb-NO" dirty="0"/>
              <a:t>Bygda/</a:t>
            </a:r>
            <a:r>
              <a:rPr lang="nb-NO" dirty="0" err="1"/>
              <a:t>Neby</a:t>
            </a:r>
            <a:r>
              <a:rPr lang="nb-NO" dirty="0"/>
              <a:t> 				50 		  8.50%</a:t>
            </a:r>
          </a:p>
          <a:p>
            <a:pPr marL="0" indent="0">
              <a:buNone/>
            </a:pPr>
            <a:r>
              <a:rPr lang="nb-NO" dirty="0" err="1"/>
              <a:t>Smågardene</a:t>
            </a:r>
            <a:r>
              <a:rPr lang="nb-NO" dirty="0"/>
              <a:t>/Moan 		21 		  3.57%</a:t>
            </a:r>
          </a:p>
          <a:p>
            <a:pPr marL="0" indent="0">
              <a:buNone/>
            </a:pPr>
            <a:r>
              <a:rPr lang="nb-NO" dirty="0"/>
              <a:t>Auma/</a:t>
            </a:r>
            <a:r>
              <a:rPr lang="nb-NO" dirty="0" err="1"/>
              <a:t>Kjæreng</a:t>
            </a:r>
            <a:r>
              <a:rPr lang="nb-NO" dirty="0"/>
              <a:t> 			50 		  8.50%</a:t>
            </a:r>
          </a:p>
          <a:p>
            <a:pPr marL="0" indent="0">
              <a:buNone/>
            </a:pPr>
            <a:r>
              <a:rPr lang="nb-NO" dirty="0"/>
              <a:t>Fåset/</a:t>
            </a:r>
            <a:r>
              <a:rPr lang="nb-NO" dirty="0" err="1"/>
              <a:t>Fådalen</a:t>
            </a:r>
            <a:r>
              <a:rPr lang="nb-NO" dirty="0"/>
              <a:t> 			36 		  6.12%</a:t>
            </a:r>
          </a:p>
          <a:p>
            <a:pPr marL="0" indent="0">
              <a:buNone/>
            </a:pPr>
            <a:r>
              <a:rPr lang="nb-NO" dirty="0"/>
              <a:t>Tylldalen 				45 		  7.65%</a:t>
            </a:r>
          </a:p>
          <a:p>
            <a:pPr marL="0" indent="0">
              <a:buNone/>
            </a:pPr>
            <a:r>
              <a:rPr lang="nb-NO" dirty="0"/>
              <a:t>Brydalen 				12 		  2.04%</a:t>
            </a:r>
          </a:p>
          <a:p>
            <a:pPr marL="0" indent="0">
              <a:buNone/>
            </a:pPr>
            <a:r>
              <a:rPr lang="nb-NO" dirty="0"/>
              <a:t>Telneset 				22 		  3.74%</a:t>
            </a:r>
          </a:p>
          <a:p>
            <a:pPr marL="0" indent="0">
              <a:buNone/>
            </a:pPr>
            <a:r>
              <a:rPr lang="nb-NO" dirty="0"/>
              <a:t>Kvikne 				52 		  8.84%</a:t>
            </a:r>
          </a:p>
          <a:p>
            <a:pPr marL="0" indent="0">
              <a:buNone/>
            </a:pPr>
            <a:r>
              <a:rPr lang="nb-NO" dirty="0" err="1"/>
              <a:t>Nytrøa</a:t>
            </a:r>
            <a:r>
              <a:rPr lang="nb-NO" dirty="0"/>
              <a:t>/</a:t>
            </a:r>
            <a:r>
              <a:rPr lang="nb-NO" dirty="0" err="1"/>
              <a:t>Lonåsen</a:t>
            </a:r>
            <a:r>
              <a:rPr lang="nb-NO" dirty="0"/>
              <a:t>			 8 		  1.36%</a:t>
            </a:r>
          </a:p>
        </p:txBody>
      </p:sp>
    </p:spTree>
    <p:extLst>
      <p:ext uri="{BB962C8B-B14F-4D97-AF65-F5344CB8AC3E}">
        <p14:creationId xmlns:p14="http://schemas.microsoft.com/office/powerpoint/2010/main" val="1709558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E563765-9732-5F8D-D5FD-F5A2D9C8682F}"/>
              </a:ext>
            </a:extLst>
          </p:cNvPr>
          <p:cNvSpPr>
            <a:spLocks noGrp="1"/>
          </p:cNvSpPr>
          <p:nvPr>
            <p:ph type="title"/>
          </p:nvPr>
        </p:nvSpPr>
        <p:spPr/>
        <p:txBody>
          <a:bodyPr/>
          <a:lstStyle/>
          <a:p>
            <a:r>
              <a:rPr lang="nb-NO" dirty="0"/>
              <a:t>7. Hva er ditt nåværende boforhold?</a:t>
            </a:r>
          </a:p>
        </p:txBody>
      </p:sp>
      <p:sp>
        <p:nvSpPr>
          <p:cNvPr id="3" name="Plassholder for innhold 2">
            <a:extLst>
              <a:ext uri="{FF2B5EF4-FFF2-40B4-BE49-F238E27FC236}">
                <a16:creationId xmlns:a16="http://schemas.microsoft.com/office/drawing/2014/main" id="{850D61A9-F0B8-F5CE-15E6-BFC31DE125CE}"/>
              </a:ext>
            </a:extLst>
          </p:cNvPr>
          <p:cNvSpPr>
            <a:spLocks noGrp="1"/>
          </p:cNvSpPr>
          <p:nvPr>
            <p:ph idx="1"/>
          </p:nvPr>
        </p:nvSpPr>
        <p:spPr/>
        <p:txBody>
          <a:bodyPr/>
          <a:lstStyle/>
          <a:p>
            <a:pPr marL="0" indent="0">
              <a:buNone/>
            </a:pPr>
            <a:r>
              <a:rPr lang="nb-NO" dirty="0"/>
              <a:t>					</a:t>
            </a:r>
            <a:r>
              <a:rPr lang="nb-NO" sz="2400" i="1" dirty="0"/>
              <a:t>Svar 		Prosent</a:t>
            </a:r>
          </a:p>
          <a:p>
            <a:pPr marL="0" indent="0">
              <a:buNone/>
            </a:pPr>
            <a:r>
              <a:rPr lang="nb-NO" dirty="0"/>
              <a:t>Eier egen bolig 			477 		80.98%</a:t>
            </a:r>
          </a:p>
          <a:p>
            <a:pPr marL="0" indent="0">
              <a:buNone/>
            </a:pPr>
            <a:r>
              <a:rPr lang="nb-NO" dirty="0"/>
              <a:t>Leier bolig privat 			44 		  7.47%</a:t>
            </a:r>
          </a:p>
          <a:p>
            <a:pPr marL="0" indent="0">
              <a:buNone/>
            </a:pPr>
            <a:r>
              <a:rPr lang="nb-NO" dirty="0"/>
              <a:t>Leier kommunal bolig 		20 		  3.40%</a:t>
            </a:r>
          </a:p>
          <a:p>
            <a:pPr marL="0" indent="0">
              <a:buNone/>
            </a:pPr>
            <a:r>
              <a:rPr lang="nb-NO" dirty="0"/>
              <a:t>Institusjon/sykehjem 		1 		  0.17%</a:t>
            </a:r>
          </a:p>
          <a:p>
            <a:pPr marL="0" indent="0">
              <a:buNone/>
            </a:pPr>
            <a:r>
              <a:rPr lang="nb-NO" dirty="0"/>
              <a:t>På kår 				47 		  7.98%</a:t>
            </a:r>
          </a:p>
        </p:txBody>
      </p:sp>
    </p:spTree>
    <p:extLst>
      <p:ext uri="{BB962C8B-B14F-4D97-AF65-F5344CB8AC3E}">
        <p14:creationId xmlns:p14="http://schemas.microsoft.com/office/powerpoint/2010/main" val="806725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0512C8-A4AC-EE45-9BC2-448BD1317756}"/>
              </a:ext>
            </a:extLst>
          </p:cNvPr>
          <p:cNvSpPr>
            <a:spLocks noGrp="1"/>
          </p:cNvSpPr>
          <p:nvPr>
            <p:ph type="title"/>
          </p:nvPr>
        </p:nvSpPr>
        <p:spPr/>
        <p:txBody>
          <a:bodyPr/>
          <a:lstStyle/>
          <a:p>
            <a:r>
              <a:rPr lang="nb-NO" dirty="0"/>
              <a:t>8. Hvordan bor du?</a:t>
            </a:r>
          </a:p>
        </p:txBody>
      </p:sp>
      <p:sp>
        <p:nvSpPr>
          <p:cNvPr id="3" name="Plassholder for innhold 2">
            <a:extLst>
              <a:ext uri="{FF2B5EF4-FFF2-40B4-BE49-F238E27FC236}">
                <a16:creationId xmlns:a16="http://schemas.microsoft.com/office/drawing/2014/main" id="{E7CC6A2A-4C3C-81B0-E1E2-EA609CE2B3CF}"/>
              </a:ext>
            </a:extLst>
          </p:cNvPr>
          <p:cNvSpPr>
            <a:spLocks noGrp="1"/>
          </p:cNvSpPr>
          <p:nvPr>
            <p:ph idx="1"/>
          </p:nvPr>
        </p:nvSpPr>
        <p:spPr/>
        <p:txBody>
          <a:bodyPr/>
          <a:lstStyle/>
          <a:p>
            <a:pPr marL="0" indent="0">
              <a:buNone/>
            </a:pPr>
            <a:r>
              <a:rPr lang="nb-NO" dirty="0"/>
              <a:t>						</a:t>
            </a:r>
            <a:r>
              <a:rPr lang="nb-NO" sz="2400" i="1" dirty="0"/>
              <a:t>Svar 		Prosent</a:t>
            </a:r>
          </a:p>
          <a:p>
            <a:pPr marL="0" indent="0">
              <a:buNone/>
            </a:pPr>
            <a:r>
              <a:rPr lang="nb-NO" dirty="0"/>
              <a:t>Alene i husstanden 			150 		25.42%</a:t>
            </a:r>
          </a:p>
          <a:p>
            <a:pPr marL="0" indent="0">
              <a:buNone/>
            </a:pPr>
            <a:r>
              <a:rPr lang="nb-NO" dirty="0"/>
              <a:t>Flere enn deg i husstanden 		440 		74.58%</a:t>
            </a:r>
          </a:p>
        </p:txBody>
      </p:sp>
    </p:spTree>
    <p:extLst>
      <p:ext uri="{BB962C8B-B14F-4D97-AF65-F5344CB8AC3E}">
        <p14:creationId xmlns:p14="http://schemas.microsoft.com/office/powerpoint/2010/main" val="4071926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74AC20-5B6B-A8C5-504F-A0DD49133048}"/>
              </a:ext>
            </a:extLst>
          </p:cNvPr>
          <p:cNvSpPr>
            <a:spLocks noGrp="1"/>
          </p:cNvSpPr>
          <p:nvPr>
            <p:ph type="title"/>
          </p:nvPr>
        </p:nvSpPr>
        <p:spPr/>
        <p:txBody>
          <a:bodyPr>
            <a:normAutofit/>
          </a:bodyPr>
          <a:lstStyle/>
          <a:p>
            <a:r>
              <a:rPr lang="nb-NO" sz="3600" dirty="0"/>
              <a:t>9. Ønsker du enten nå eller på sikt en annen type bolig?</a:t>
            </a:r>
          </a:p>
        </p:txBody>
      </p:sp>
      <p:sp>
        <p:nvSpPr>
          <p:cNvPr id="3" name="Plassholder for innhold 2">
            <a:extLst>
              <a:ext uri="{FF2B5EF4-FFF2-40B4-BE49-F238E27FC236}">
                <a16:creationId xmlns:a16="http://schemas.microsoft.com/office/drawing/2014/main" id="{FEEFC937-A144-FED3-2685-D8686A732E17}"/>
              </a:ext>
            </a:extLst>
          </p:cNvPr>
          <p:cNvSpPr>
            <a:spLocks noGrp="1"/>
          </p:cNvSpPr>
          <p:nvPr>
            <p:ph idx="1"/>
          </p:nvPr>
        </p:nvSpPr>
        <p:spPr/>
        <p:txBody>
          <a:bodyPr/>
          <a:lstStyle/>
          <a:p>
            <a:pPr marL="0" indent="0">
              <a:buNone/>
            </a:pPr>
            <a:r>
              <a:rPr lang="nb-NO" dirty="0"/>
              <a:t>				</a:t>
            </a:r>
            <a:r>
              <a:rPr lang="nb-NO" sz="2400" i="1" dirty="0"/>
              <a:t>Svar 			Prosent</a:t>
            </a:r>
          </a:p>
          <a:p>
            <a:pPr marL="0" indent="0">
              <a:buNone/>
            </a:pPr>
            <a:r>
              <a:rPr lang="nb-NO" dirty="0"/>
              <a:t>Ja 				292 			49.74%</a:t>
            </a:r>
          </a:p>
          <a:p>
            <a:pPr marL="0" indent="0">
              <a:buNone/>
            </a:pPr>
            <a:r>
              <a:rPr lang="nb-NO" dirty="0"/>
              <a:t>Nei 				295 			50.26%</a:t>
            </a:r>
          </a:p>
          <a:p>
            <a:pPr marL="0" indent="0">
              <a:buNone/>
            </a:pPr>
            <a:endParaRPr lang="nb-NO" dirty="0"/>
          </a:p>
          <a:p>
            <a:pPr marL="0" indent="0">
              <a:buNone/>
            </a:pPr>
            <a:endParaRPr lang="nb-NO" dirty="0"/>
          </a:p>
          <a:p>
            <a:pPr marL="0" indent="0">
              <a:buNone/>
            </a:pPr>
            <a:endParaRPr lang="nb-NO" dirty="0"/>
          </a:p>
          <a:p>
            <a:pPr marL="0" indent="0">
              <a:buNone/>
            </a:pPr>
            <a:r>
              <a:rPr lang="nb-NO" sz="1600" dirty="0"/>
              <a:t>Merknad: Ønsket om annen type bolig avtar fra 60 år og oppover.</a:t>
            </a:r>
          </a:p>
          <a:p>
            <a:pPr marL="0" indent="0">
              <a:buNone/>
            </a:pPr>
            <a:r>
              <a:rPr lang="nb-NO" sz="1600" dirty="0"/>
              <a:t>	Liten overvekt på at beboere i grendene/bygdene ønsker annen type bolig.  </a:t>
            </a:r>
          </a:p>
        </p:txBody>
      </p:sp>
    </p:spTree>
    <p:extLst>
      <p:ext uri="{BB962C8B-B14F-4D97-AF65-F5344CB8AC3E}">
        <p14:creationId xmlns:p14="http://schemas.microsoft.com/office/powerpoint/2010/main" val="304100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E49081-A40F-AA26-7FD8-E194A6C73622}"/>
              </a:ext>
            </a:extLst>
          </p:cNvPr>
          <p:cNvSpPr>
            <a:spLocks noGrp="1"/>
          </p:cNvSpPr>
          <p:nvPr>
            <p:ph type="title"/>
          </p:nvPr>
        </p:nvSpPr>
        <p:spPr/>
        <p:txBody>
          <a:bodyPr>
            <a:normAutofit/>
          </a:bodyPr>
          <a:lstStyle/>
          <a:p>
            <a:r>
              <a:rPr lang="nb-NO" sz="3600" dirty="0"/>
              <a:t>9.1 Hvilke ønsker/planer har du for din neste bolig?</a:t>
            </a:r>
          </a:p>
        </p:txBody>
      </p:sp>
      <p:sp>
        <p:nvSpPr>
          <p:cNvPr id="3" name="Plassholder for innhold 2">
            <a:extLst>
              <a:ext uri="{FF2B5EF4-FFF2-40B4-BE49-F238E27FC236}">
                <a16:creationId xmlns:a16="http://schemas.microsoft.com/office/drawing/2014/main" id="{CD60F3A7-56AC-DFBE-38A2-340A1535C8F2}"/>
              </a:ext>
            </a:extLst>
          </p:cNvPr>
          <p:cNvSpPr>
            <a:spLocks noGrp="1"/>
          </p:cNvSpPr>
          <p:nvPr>
            <p:ph idx="1"/>
          </p:nvPr>
        </p:nvSpPr>
        <p:spPr/>
        <p:txBody>
          <a:bodyPr/>
          <a:lstStyle/>
          <a:p>
            <a:pPr marL="0" indent="0">
              <a:buNone/>
            </a:pPr>
            <a:r>
              <a:rPr lang="nb-NO" dirty="0"/>
              <a:t>					</a:t>
            </a:r>
            <a:r>
              <a:rPr lang="nb-NO" sz="2400" i="1" dirty="0"/>
              <a:t>Svar 		Prosent</a:t>
            </a:r>
          </a:p>
          <a:p>
            <a:pPr marL="0" indent="0">
              <a:buNone/>
            </a:pPr>
            <a:r>
              <a:rPr lang="nb-NO" dirty="0"/>
              <a:t>Eie 					174 		56.31%</a:t>
            </a:r>
          </a:p>
          <a:p>
            <a:pPr marL="0" indent="0">
              <a:buNone/>
            </a:pPr>
            <a:r>
              <a:rPr lang="nb-NO" dirty="0"/>
              <a:t>Leie 					121 		39.16%</a:t>
            </a:r>
          </a:p>
          <a:p>
            <a:pPr marL="0" indent="0">
              <a:buNone/>
            </a:pPr>
            <a:r>
              <a:rPr lang="nb-NO" dirty="0"/>
              <a:t>Kårbolig 				14 		  4.53%</a:t>
            </a:r>
          </a:p>
          <a:p>
            <a:pPr marL="0" indent="0">
              <a:buNone/>
            </a:pPr>
            <a:endParaRPr lang="nb-NO" dirty="0"/>
          </a:p>
          <a:p>
            <a:pPr marL="0" indent="0">
              <a:buNone/>
            </a:pPr>
            <a:endParaRPr lang="nb-NO" dirty="0"/>
          </a:p>
          <a:p>
            <a:pPr marL="0" indent="0">
              <a:buNone/>
            </a:pPr>
            <a:r>
              <a:rPr lang="nb-NO" sz="1600" dirty="0"/>
              <a:t>Merknad: Ønske/planer om leie øker med alder.  Tydelig trend. </a:t>
            </a:r>
          </a:p>
        </p:txBody>
      </p:sp>
    </p:spTree>
    <p:extLst>
      <p:ext uri="{BB962C8B-B14F-4D97-AF65-F5344CB8AC3E}">
        <p14:creationId xmlns:p14="http://schemas.microsoft.com/office/powerpoint/2010/main" val="326610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27DAFB-55DF-4228-6E01-74221140478A}"/>
              </a:ext>
            </a:extLst>
          </p:cNvPr>
          <p:cNvSpPr>
            <a:spLocks noGrp="1"/>
          </p:cNvSpPr>
          <p:nvPr>
            <p:ph type="title"/>
          </p:nvPr>
        </p:nvSpPr>
        <p:spPr/>
        <p:txBody>
          <a:bodyPr/>
          <a:lstStyle/>
          <a:p>
            <a:r>
              <a:rPr lang="nb-NO" sz="4400" b="0" i="0" u="none" strike="noStrike" baseline="0" dirty="0">
                <a:solidFill>
                  <a:srgbClr val="111827"/>
                </a:solidFill>
                <a:latin typeface="GimbalGrot-Reg"/>
              </a:rPr>
              <a:t>9.2 Når?</a:t>
            </a:r>
            <a:endParaRPr lang="nb-NO" dirty="0"/>
          </a:p>
        </p:txBody>
      </p:sp>
      <p:sp>
        <p:nvSpPr>
          <p:cNvPr id="3" name="Plassholder for innhold 2">
            <a:extLst>
              <a:ext uri="{FF2B5EF4-FFF2-40B4-BE49-F238E27FC236}">
                <a16:creationId xmlns:a16="http://schemas.microsoft.com/office/drawing/2014/main" id="{03F34FD1-B100-55BB-1FA6-DE50DCE91C53}"/>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0-5 år 				74 		25.69%</a:t>
            </a:r>
          </a:p>
          <a:p>
            <a:pPr marL="0" indent="0">
              <a:buNone/>
            </a:pPr>
            <a:r>
              <a:rPr lang="nb-NO" dirty="0"/>
              <a:t>5-10 år 				106 		36.81%</a:t>
            </a:r>
          </a:p>
          <a:p>
            <a:pPr marL="0" indent="0">
              <a:buNone/>
            </a:pPr>
            <a:r>
              <a:rPr lang="nb-NO" dirty="0"/>
              <a:t>10-20 år 				87 		30.21%</a:t>
            </a:r>
          </a:p>
          <a:p>
            <a:pPr marL="0" indent="0">
              <a:buNone/>
            </a:pPr>
            <a:r>
              <a:rPr lang="nb-NO" dirty="0"/>
              <a:t>Over 20 år 				21 		   7.29%</a:t>
            </a:r>
          </a:p>
          <a:p>
            <a:pPr marL="0" indent="0">
              <a:buNone/>
            </a:pPr>
            <a:endParaRPr lang="nb-NO" dirty="0"/>
          </a:p>
          <a:p>
            <a:pPr marL="0" indent="0">
              <a:buNone/>
            </a:pPr>
            <a:r>
              <a:rPr lang="nb-NO" sz="1600" dirty="0"/>
              <a:t>Merknad: Dess høyere alder, dess kortere tidshorisont for ønske om ny bolig. Meget tydelig trend.</a:t>
            </a:r>
          </a:p>
          <a:p>
            <a:pPr marL="0" indent="0">
              <a:buNone/>
            </a:pPr>
            <a:r>
              <a:rPr lang="nb-NO" sz="1600" dirty="0"/>
              <a:t>	Ingen forskjell mellom sentrum og bygder/grender på når man ønsker annen bolig </a:t>
            </a:r>
          </a:p>
        </p:txBody>
      </p:sp>
    </p:spTree>
    <p:extLst>
      <p:ext uri="{BB962C8B-B14F-4D97-AF65-F5344CB8AC3E}">
        <p14:creationId xmlns:p14="http://schemas.microsoft.com/office/powerpoint/2010/main" val="204451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90B1D7-5C51-AECF-4197-258A6A869654}"/>
              </a:ext>
            </a:extLst>
          </p:cNvPr>
          <p:cNvSpPr>
            <a:spLocks noGrp="1"/>
          </p:cNvSpPr>
          <p:nvPr>
            <p:ph type="title"/>
          </p:nvPr>
        </p:nvSpPr>
        <p:spPr/>
        <p:txBody>
          <a:bodyPr>
            <a:noAutofit/>
          </a:bodyPr>
          <a:lstStyle/>
          <a:p>
            <a:r>
              <a:rPr lang="nb-NO" sz="3200" b="0" i="0" u="none" strike="noStrike" baseline="0" dirty="0">
                <a:solidFill>
                  <a:srgbClr val="111827"/>
                </a:solidFill>
                <a:latin typeface="GimbalGrot-Reg"/>
              </a:rPr>
              <a:t>10. Dersom du ønsker å flytte, hva er/blir din største utfordring? (Flere valg mulig)</a:t>
            </a:r>
            <a:endParaRPr lang="nb-NO" sz="3200" dirty="0"/>
          </a:p>
        </p:txBody>
      </p:sp>
      <p:sp>
        <p:nvSpPr>
          <p:cNvPr id="3" name="Plassholder for innhold 2">
            <a:extLst>
              <a:ext uri="{FF2B5EF4-FFF2-40B4-BE49-F238E27FC236}">
                <a16:creationId xmlns:a16="http://schemas.microsoft.com/office/drawing/2014/main" id="{3E90D5BA-3252-B116-736B-66F718295995}"/>
              </a:ext>
            </a:extLst>
          </p:cNvPr>
          <p:cNvSpPr>
            <a:spLocks noGrp="1"/>
          </p:cNvSpPr>
          <p:nvPr>
            <p:ph idx="1"/>
          </p:nvPr>
        </p:nvSpPr>
        <p:spPr/>
        <p:txBody>
          <a:bodyPr>
            <a:normAutofit/>
          </a:bodyPr>
          <a:lstStyle/>
          <a:p>
            <a:pPr marL="0" indent="0">
              <a:buNone/>
            </a:pPr>
            <a:r>
              <a:rPr lang="nb-NO" dirty="0"/>
              <a:t>						</a:t>
            </a:r>
            <a:r>
              <a:rPr lang="nb-NO" sz="2400" i="1" dirty="0"/>
              <a:t>Svar 		Prosent</a:t>
            </a:r>
          </a:p>
          <a:p>
            <a:pPr marL="0" indent="0">
              <a:buNone/>
            </a:pPr>
            <a:r>
              <a:rPr lang="nb-NO" dirty="0"/>
              <a:t>Økonomi 					205 		43.25%</a:t>
            </a:r>
          </a:p>
          <a:p>
            <a:pPr marL="0" indent="0">
              <a:buNone/>
            </a:pPr>
            <a:r>
              <a:rPr lang="nb-NO" dirty="0"/>
              <a:t>Sosialt nettverk 				43 		   9.07%</a:t>
            </a:r>
          </a:p>
          <a:p>
            <a:pPr marL="0" indent="0">
              <a:buNone/>
            </a:pPr>
            <a:r>
              <a:rPr lang="nb-NO" dirty="0"/>
              <a:t>Familiære forpliktelser </a:t>
            </a:r>
          </a:p>
          <a:p>
            <a:pPr marL="0" indent="0">
              <a:buNone/>
            </a:pPr>
            <a:r>
              <a:rPr lang="nb-NO" dirty="0"/>
              <a:t>(passe barnebarn, hjelpe til på</a:t>
            </a:r>
          </a:p>
          <a:p>
            <a:pPr marL="0" indent="0">
              <a:buNone/>
            </a:pPr>
            <a:r>
              <a:rPr lang="nb-NO" dirty="0"/>
              <a:t>garden med mer)				33 		   6.96%</a:t>
            </a:r>
          </a:p>
          <a:p>
            <a:pPr marL="0" indent="0">
              <a:buNone/>
            </a:pPr>
            <a:r>
              <a:rPr lang="nb-NO" dirty="0"/>
              <a:t>Usikkerhet i forhold til egnet bolig 	131 		27.64%</a:t>
            </a:r>
          </a:p>
          <a:p>
            <a:pPr marL="0" indent="0">
              <a:buNone/>
            </a:pPr>
            <a:r>
              <a:rPr lang="nb-NO" dirty="0"/>
              <a:t>Praktisk bistand 				62 	</a:t>
            </a:r>
            <a:r>
              <a:rPr lang="nb-NO"/>
              <a:t>	13.08</a:t>
            </a:r>
            <a:r>
              <a:rPr lang="nb-NO" dirty="0"/>
              <a:t>%</a:t>
            </a:r>
          </a:p>
        </p:txBody>
      </p:sp>
    </p:spTree>
    <p:extLst>
      <p:ext uri="{BB962C8B-B14F-4D97-AF65-F5344CB8AC3E}">
        <p14:creationId xmlns:p14="http://schemas.microsoft.com/office/powerpoint/2010/main" val="407275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A7C3F3-C082-79A3-7029-ABBD68BAE0E6}"/>
              </a:ext>
            </a:extLst>
          </p:cNvPr>
          <p:cNvSpPr>
            <a:spLocks noGrp="1"/>
          </p:cNvSpPr>
          <p:nvPr>
            <p:ph type="title"/>
          </p:nvPr>
        </p:nvSpPr>
        <p:spPr/>
        <p:txBody>
          <a:bodyPr>
            <a:normAutofit/>
          </a:bodyPr>
          <a:lstStyle/>
          <a:p>
            <a:r>
              <a:rPr lang="nb-NO" sz="3600" dirty="0"/>
              <a:t>11. Dersom du skal flytte, hvor ønsker du å bo?</a:t>
            </a:r>
          </a:p>
        </p:txBody>
      </p:sp>
      <p:sp>
        <p:nvSpPr>
          <p:cNvPr id="3" name="Plassholder for innhold 2">
            <a:extLst>
              <a:ext uri="{FF2B5EF4-FFF2-40B4-BE49-F238E27FC236}">
                <a16:creationId xmlns:a16="http://schemas.microsoft.com/office/drawing/2014/main" id="{24CD7010-D6DD-0A1C-D639-D50E5C2AD04D}"/>
              </a:ext>
            </a:extLst>
          </p:cNvPr>
          <p:cNvSpPr>
            <a:spLocks noGrp="1"/>
          </p:cNvSpPr>
          <p:nvPr>
            <p:ph idx="1"/>
          </p:nvPr>
        </p:nvSpPr>
        <p:spPr>
          <a:xfrm>
            <a:off x="1037376" y="1943320"/>
            <a:ext cx="10515600" cy="4351338"/>
          </a:xfrm>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Mer sentralt i bygda/grenda der du bor 	  73 		15.08%</a:t>
            </a:r>
          </a:p>
          <a:p>
            <a:pPr marL="0" indent="0">
              <a:buNone/>
            </a:pPr>
            <a:r>
              <a:rPr lang="nb-NO" dirty="0"/>
              <a:t>Til sentrum i kommunen 			325 		67.15%</a:t>
            </a:r>
          </a:p>
          <a:p>
            <a:pPr marL="0" indent="0">
              <a:buNone/>
            </a:pPr>
            <a:r>
              <a:rPr lang="nb-NO" dirty="0"/>
              <a:t>Til en annen kommune 				   41 		   8.47%</a:t>
            </a:r>
          </a:p>
          <a:p>
            <a:pPr marL="0" indent="0">
              <a:buNone/>
            </a:pPr>
            <a:r>
              <a:rPr lang="nb-NO" dirty="0"/>
              <a:t>Kårbolig tilhørende gården 			   45 		   9.30%</a:t>
            </a:r>
          </a:p>
          <a:p>
            <a:pPr marL="0" indent="0">
              <a:buNone/>
            </a:pPr>
            <a:r>
              <a:rPr lang="nb-NO" sz="1600" dirty="0"/>
              <a:t>Merknad: Ingen forskjell på alder </a:t>
            </a:r>
            <a:r>
              <a:rPr lang="nb-NO" sz="1600" dirty="0" err="1"/>
              <a:t>ifht</a:t>
            </a:r>
            <a:r>
              <a:rPr lang="nb-NO" sz="1600" dirty="0"/>
              <a:t> hvor man ønsker å bo. </a:t>
            </a:r>
          </a:p>
          <a:p>
            <a:pPr marL="0" indent="0">
              <a:buNone/>
            </a:pPr>
            <a:r>
              <a:rPr lang="nb-NO" sz="1600" dirty="0"/>
              <a:t>Se eget for Tylldalen </a:t>
            </a:r>
            <a:r>
              <a:rPr lang="nb-NO" sz="1600"/>
              <a:t>og Kvikne</a:t>
            </a:r>
            <a:endParaRPr lang="nb-NO" sz="1600" dirty="0"/>
          </a:p>
        </p:txBody>
      </p:sp>
    </p:spTree>
    <p:extLst>
      <p:ext uri="{BB962C8B-B14F-4D97-AF65-F5344CB8AC3E}">
        <p14:creationId xmlns:p14="http://schemas.microsoft.com/office/powerpoint/2010/main" val="312774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3BBFE1-9B76-AB2B-BA35-DC311F2C7981}"/>
              </a:ext>
            </a:extLst>
          </p:cNvPr>
          <p:cNvSpPr>
            <a:spLocks noGrp="1"/>
          </p:cNvSpPr>
          <p:nvPr>
            <p:ph type="title"/>
          </p:nvPr>
        </p:nvSpPr>
        <p:spPr/>
        <p:txBody>
          <a:bodyPr>
            <a:normAutofit/>
          </a:bodyPr>
          <a:lstStyle/>
          <a:p>
            <a:r>
              <a:rPr lang="nb-NO" sz="3200" dirty="0"/>
              <a:t>11. Dersom du skal flytte, hvor ønsker du å bo? </a:t>
            </a:r>
          </a:p>
        </p:txBody>
      </p:sp>
      <p:sp>
        <p:nvSpPr>
          <p:cNvPr id="3" name="Plassholder for innhold 2">
            <a:extLst>
              <a:ext uri="{FF2B5EF4-FFF2-40B4-BE49-F238E27FC236}">
                <a16:creationId xmlns:a16="http://schemas.microsoft.com/office/drawing/2014/main" id="{4731C751-D256-E3D7-A973-E442E97DB24D}"/>
              </a:ext>
            </a:extLst>
          </p:cNvPr>
          <p:cNvSpPr>
            <a:spLocks noGrp="1"/>
          </p:cNvSpPr>
          <p:nvPr>
            <p:ph idx="1"/>
          </p:nvPr>
        </p:nvSpPr>
        <p:spPr/>
        <p:txBody>
          <a:bodyPr/>
          <a:lstStyle/>
          <a:p>
            <a:pPr marL="0" indent="0">
              <a:buNone/>
            </a:pPr>
            <a:r>
              <a:rPr lang="nb-NO" dirty="0"/>
              <a:t>Besvarelse for de som bor i </a:t>
            </a:r>
            <a:r>
              <a:rPr lang="nb-NO" dirty="0">
                <a:solidFill>
                  <a:srgbClr val="FF0000"/>
                </a:solidFill>
              </a:rPr>
              <a:t>sentrum. </a:t>
            </a:r>
          </a:p>
          <a:p>
            <a:pPr marL="0" indent="0">
              <a:buNone/>
            </a:pPr>
            <a:endParaRPr lang="nb-NO" dirty="0"/>
          </a:p>
          <a:p>
            <a:pPr marL="0" indent="0">
              <a:buNone/>
            </a:pPr>
            <a:r>
              <a:rPr lang="nb-NO" dirty="0"/>
              <a:t>							</a:t>
            </a:r>
            <a:r>
              <a:rPr lang="nb-NO" sz="2400" i="1" dirty="0"/>
              <a:t>Svar 		Prosent</a:t>
            </a:r>
          </a:p>
          <a:p>
            <a:pPr marL="0" indent="0">
              <a:buNone/>
            </a:pPr>
            <a:r>
              <a:rPr lang="nb-NO" dirty="0"/>
              <a:t>Mer sentralt i bygda/grenda der du bor 	  18 		9,13%</a:t>
            </a:r>
          </a:p>
          <a:p>
            <a:pPr marL="0" indent="0">
              <a:buNone/>
            </a:pPr>
            <a:r>
              <a:rPr lang="nb-NO" dirty="0"/>
              <a:t>Til sentrum i kommunen 			162 		82,2%</a:t>
            </a:r>
          </a:p>
          <a:p>
            <a:pPr marL="0" indent="0">
              <a:buNone/>
            </a:pPr>
            <a:r>
              <a:rPr lang="nb-NO" dirty="0"/>
              <a:t>Til en annen kommune 				   16 		   8,1%</a:t>
            </a:r>
          </a:p>
          <a:p>
            <a:pPr marL="0" indent="0">
              <a:buNone/>
            </a:pPr>
            <a:r>
              <a:rPr lang="nb-NO" dirty="0"/>
              <a:t>Kårbolig tilhørende gården 			     1 		   0,5 %</a:t>
            </a:r>
          </a:p>
          <a:p>
            <a:pPr marL="0" indent="0">
              <a:buNone/>
            </a:pPr>
            <a:endParaRPr lang="nb-NO" dirty="0"/>
          </a:p>
        </p:txBody>
      </p:sp>
    </p:spTree>
    <p:extLst>
      <p:ext uri="{BB962C8B-B14F-4D97-AF65-F5344CB8AC3E}">
        <p14:creationId xmlns:p14="http://schemas.microsoft.com/office/powerpoint/2010/main" val="1594460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16C1EB-9FFA-BF56-BB4E-F7D465C8DE96}"/>
              </a:ext>
            </a:extLst>
          </p:cNvPr>
          <p:cNvSpPr>
            <a:spLocks noGrp="1"/>
          </p:cNvSpPr>
          <p:nvPr>
            <p:ph type="title"/>
          </p:nvPr>
        </p:nvSpPr>
        <p:spPr/>
        <p:txBody>
          <a:bodyPr/>
          <a:lstStyle/>
          <a:p>
            <a:r>
              <a:rPr kumimoji="0" lang="nb-NO" sz="3200" b="0" i="0" u="none" strike="noStrike" kern="1200" cap="none" spc="0" normalizeH="0" baseline="0" noProof="0" dirty="0">
                <a:ln>
                  <a:noFill/>
                </a:ln>
                <a:solidFill>
                  <a:prstClr val="black"/>
                </a:solidFill>
                <a:effectLst/>
                <a:uLnTx/>
                <a:uFillTx/>
                <a:latin typeface="Aptos Display" panose="02110004020202020204"/>
                <a:ea typeface="+mj-ea"/>
                <a:cs typeface="+mj-cs"/>
              </a:rPr>
              <a:t>11. Dersom du skal flytte, hvor ønsker du å bo? </a:t>
            </a:r>
            <a:endParaRPr lang="nb-NO" dirty="0"/>
          </a:p>
        </p:txBody>
      </p:sp>
      <p:sp>
        <p:nvSpPr>
          <p:cNvPr id="3" name="Plassholder for innhold 2">
            <a:extLst>
              <a:ext uri="{FF2B5EF4-FFF2-40B4-BE49-F238E27FC236}">
                <a16:creationId xmlns:a16="http://schemas.microsoft.com/office/drawing/2014/main" id="{E680D9E2-202D-0B92-77E3-F7DD3FA63263}"/>
              </a:ext>
            </a:extLst>
          </p:cNvPr>
          <p:cNvSpPr>
            <a:spLocks noGrp="1"/>
          </p:cNvSpPr>
          <p:nvPr>
            <p:ph idx="1"/>
          </p:nvPr>
        </p:nvSpPr>
        <p:spPr/>
        <p:txBody>
          <a:bodyPr/>
          <a:lstStyle/>
          <a:p>
            <a:pPr marL="0" indent="0">
              <a:buNone/>
            </a:pPr>
            <a:r>
              <a:rPr lang="nb-NO" dirty="0"/>
              <a:t>De som bor  </a:t>
            </a:r>
            <a:r>
              <a:rPr lang="nb-NO" dirty="0">
                <a:solidFill>
                  <a:srgbClr val="FF0000"/>
                </a:solidFill>
              </a:rPr>
              <a:t>Tylldalen</a:t>
            </a:r>
          </a:p>
          <a:p>
            <a:pPr marL="0" indent="0">
              <a:buNone/>
            </a:pPr>
            <a:endParaRPr lang="nb-NO"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400" b="0" i="1" u="none" strike="noStrike" kern="1200" cap="none" spc="0" normalizeH="0" baseline="0" noProof="0" dirty="0">
                <a:ln>
                  <a:noFill/>
                </a:ln>
                <a:solidFill>
                  <a:prstClr val="black"/>
                </a:solidFill>
                <a:effectLst/>
                <a:uLnTx/>
                <a:uFillTx/>
                <a:latin typeface="Aptos" panose="02110004020202020204"/>
                <a:ea typeface="+mn-ea"/>
                <a:cs typeface="+mn-cs"/>
              </a:rPr>
              <a:t>							Svar 		Prosent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Mer sentralt i bygda/grenda der du bor 	  10 		27,71%</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Til sentrum i kommunen 			  15 		41,67%</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Til en annen kommune 				    4 		  11,1%</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Kårbolig tilhørende gården 			    7 		19,44 %</a:t>
            </a:r>
          </a:p>
          <a:p>
            <a:pPr marL="0" indent="0">
              <a:buNone/>
            </a:pPr>
            <a:endParaRPr lang="nb-NO" dirty="0"/>
          </a:p>
        </p:txBody>
      </p:sp>
    </p:spTree>
    <p:extLst>
      <p:ext uri="{BB962C8B-B14F-4D97-AF65-F5344CB8AC3E}">
        <p14:creationId xmlns:p14="http://schemas.microsoft.com/office/powerpoint/2010/main" val="74090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29EEF9-B3F1-0EE7-E0AF-8F1BC88C0C8E}"/>
              </a:ext>
            </a:extLst>
          </p:cNvPr>
          <p:cNvSpPr>
            <a:spLocks noGrp="1"/>
          </p:cNvSpPr>
          <p:nvPr>
            <p:ph type="title"/>
          </p:nvPr>
        </p:nvSpPr>
        <p:spPr/>
        <p:txBody>
          <a:bodyPr/>
          <a:lstStyle/>
          <a:p>
            <a:r>
              <a:rPr lang="nb-NO" dirty="0"/>
              <a:t>Fakta om undersøkelsen</a:t>
            </a:r>
          </a:p>
        </p:txBody>
      </p:sp>
      <p:sp>
        <p:nvSpPr>
          <p:cNvPr id="3" name="Plassholder for innhold 2">
            <a:extLst>
              <a:ext uri="{FF2B5EF4-FFF2-40B4-BE49-F238E27FC236}">
                <a16:creationId xmlns:a16="http://schemas.microsoft.com/office/drawing/2014/main" id="{B626EEF1-B599-8FF6-FB98-51DAABF507DB}"/>
              </a:ext>
            </a:extLst>
          </p:cNvPr>
          <p:cNvSpPr>
            <a:spLocks noGrp="1"/>
          </p:cNvSpPr>
          <p:nvPr>
            <p:ph idx="1"/>
          </p:nvPr>
        </p:nvSpPr>
        <p:spPr>
          <a:xfrm>
            <a:off x="838200" y="1825625"/>
            <a:ext cx="10515600" cy="4851622"/>
          </a:xfrm>
        </p:spPr>
        <p:txBody>
          <a:bodyPr>
            <a:normAutofit fontScale="92500" lnSpcReduction="20000"/>
          </a:bodyPr>
          <a:lstStyle/>
          <a:p>
            <a:r>
              <a:rPr lang="nb-NO" dirty="0"/>
              <a:t>2-delt undersøkelse. Del 1. (BO)  Del 2. (LEVE)</a:t>
            </a:r>
          </a:p>
          <a:p>
            <a:r>
              <a:rPr lang="nb-NO" dirty="0"/>
              <a:t>Aldersgruppe  50 år +</a:t>
            </a:r>
          </a:p>
          <a:p>
            <a:r>
              <a:rPr lang="nb-NO" dirty="0"/>
              <a:t>Sendt ut til 1000 innbyggere. Dette utgjør 40,8 % av befolkningen 50+ bosatt i Tynset kommune. </a:t>
            </a:r>
          </a:p>
          <a:p>
            <a:r>
              <a:rPr lang="nb-NO" dirty="0"/>
              <a:t>Svarprosent – 60%. Dette utgjør 24,5% av befolkningen 50+ bosatt i Tynset kommune. Høy svarprosent gir stor grad av signifikans i undersøkelsen. </a:t>
            </a:r>
          </a:p>
          <a:p>
            <a:r>
              <a:rPr lang="nb-NO" dirty="0"/>
              <a:t>Tilfeldig uttrekk </a:t>
            </a:r>
            <a:r>
              <a:rPr lang="nb-NO"/>
              <a:t>fra folkeregisteret.</a:t>
            </a:r>
            <a:endParaRPr lang="nb-NO" dirty="0"/>
          </a:p>
          <a:p>
            <a:r>
              <a:rPr lang="nb-NO" dirty="0"/>
              <a:t>Gjennomført på papir.</a:t>
            </a:r>
          </a:p>
          <a:p>
            <a:r>
              <a:rPr lang="nb-NO" dirty="0"/>
              <a:t>Gjennomført i perioden april/mai 2024. 5 uker.</a:t>
            </a:r>
          </a:p>
          <a:p>
            <a:r>
              <a:rPr lang="nb-NO" dirty="0"/>
              <a:t>Svarene manuelt tastet inn i mal fra «bedre kommune.no)</a:t>
            </a:r>
          </a:p>
          <a:p>
            <a:r>
              <a:rPr lang="nb-NO" dirty="0"/>
              <a:t>Trender hentet fra rådata viser mønster i besvarelsene.  </a:t>
            </a:r>
          </a:p>
          <a:p>
            <a:endParaRPr lang="nb-NO" dirty="0"/>
          </a:p>
          <a:p>
            <a:endParaRPr lang="nb-NO" dirty="0"/>
          </a:p>
          <a:p>
            <a:endParaRPr lang="nb-NO" dirty="0"/>
          </a:p>
          <a:p>
            <a:endParaRPr lang="nb-NO" dirty="0"/>
          </a:p>
        </p:txBody>
      </p:sp>
    </p:spTree>
    <p:extLst>
      <p:ext uri="{BB962C8B-B14F-4D97-AF65-F5344CB8AC3E}">
        <p14:creationId xmlns:p14="http://schemas.microsoft.com/office/powerpoint/2010/main" val="239752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D40DD6-19EE-7EE6-DA96-A915D778DB2F}"/>
              </a:ext>
            </a:extLst>
          </p:cNvPr>
          <p:cNvSpPr>
            <a:spLocks noGrp="1"/>
          </p:cNvSpPr>
          <p:nvPr>
            <p:ph type="title"/>
          </p:nvPr>
        </p:nvSpPr>
        <p:spPr/>
        <p:txBody>
          <a:bodyPr/>
          <a:lstStyle/>
          <a:p>
            <a:r>
              <a:rPr kumimoji="0" lang="nb-NO" sz="3200" b="0" i="0" u="none" strike="noStrike" kern="1200" cap="none" spc="0" normalizeH="0" baseline="0" noProof="0" dirty="0">
                <a:ln>
                  <a:noFill/>
                </a:ln>
                <a:solidFill>
                  <a:prstClr val="black"/>
                </a:solidFill>
                <a:effectLst/>
                <a:uLnTx/>
                <a:uFillTx/>
                <a:latin typeface="Aptos Display" panose="02110004020202020204"/>
                <a:ea typeface="+mj-ea"/>
                <a:cs typeface="+mj-cs"/>
              </a:rPr>
              <a:t>11. Dersom du skal flytte, hvor ønsker du å bo? </a:t>
            </a:r>
            <a:endParaRPr lang="nb-NO" dirty="0"/>
          </a:p>
        </p:txBody>
      </p:sp>
      <p:sp>
        <p:nvSpPr>
          <p:cNvPr id="3" name="Plassholder for innhold 2">
            <a:extLst>
              <a:ext uri="{FF2B5EF4-FFF2-40B4-BE49-F238E27FC236}">
                <a16:creationId xmlns:a16="http://schemas.microsoft.com/office/drawing/2014/main" id="{6ED2FA4F-62F0-FD76-969A-E47AC8A44A23}"/>
              </a:ext>
            </a:extLst>
          </p:cNvPr>
          <p:cNvSpPr>
            <a:spLocks noGrp="1"/>
          </p:cNvSpPr>
          <p:nvPr>
            <p:ph idx="1"/>
          </p:nvPr>
        </p:nvSpPr>
        <p:spPr/>
        <p:txBody>
          <a:bodyPr/>
          <a:lstStyle/>
          <a:p>
            <a:pPr marL="0" indent="0">
              <a:buNone/>
            </a:pPr>
            <a:r>
              <a:rPr lang="nb-NO" dirty="0"/>
              <a:t>De som bor på </a:t>
            </a:r>
            <a:r>
              <a:rPr lang="nb-NO" dirty="0">
                <a:solidFill>
                  <a:srgbClr val="FF0000"/>
                </a:solidFill>
              </a:rPr>
              <a:t>Kvikne</a:t>
            </a:r>
          </a:p>
          <a:p>
            <a:pPr marL="0" indent="0">
              <a:buNone/>
            </a:pPr>
            <a:endParaRPr lang="nb-NO"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400" b="0" i="1" u="none" strike="noStrike" kern="1200" cap="none" spc="0" normalizeH="0" baseline="0" noProof="0" dirty="0">
                <a:ln>
                  <a:noFill/>
                </a:ln>
                <a:solidFill>
                  <a:prstClr val="black"/>
                </a:solidFill>
                <a:effectLst/>
                <a:uLnTx/>
                <a:uFillTx/>
                <a:latin typeface="Aptos" panose="02110004020202020204"/>
                <a:ea typeface="+mn-ea"/>
                <a:cs typeface="+mn-cs"/>
              </a:rPr>
              <a:t>							Svar 		Prosent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Mer sentralt i bygda/grenda der du bor 	  16 		43,24%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Til sentrum i kommunen 			    5 		13,51%</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Til en annen kommune 				    5 		 13,51%</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800" b="0" i="0" u="none" strike="noStrike" kern="1200" cap="none" spc="0" normalizeH="0" baseline="0" noProof="0" dirty="0">
                <a:ln>
                  <a:noFill/>
                </a:ln>
                <a:solidFill>
                  <a:prstClr val="black"/>
                </a:solidFill>
                <a:effectLst/>
                <a:uLnTx/>
                <a:uFillTx/>
                <a:latin typeface="Aptos" panose="02110004020202020204"/>
                <a:ea typeface="+mn-ea"/>
                <a:cs typeface="+mn-cs"/>
              </a:rPr>
              <a:t>Kårbolig tilhørende gården 			   11 		29,73 %</a:t>
            </a:r>
          </a:p>
          <a:p>
            <a:pPr marL="0" indent="0">
              <a:buNone/>
            </a:pPr>
            <a:endParaRPr lang="nb-NO" dirty="0"/>
          </a:p>
        </p:txBody>
      </p:sp>
    </p:spTree>
    <p:extLst>
      <p:ext uri="{BB962C8B-B14F-4D97-AF65-F5344CB8AC3E}">
        <p14:creationId xmlns:p14="http://schemas.microsoft.com/office/powerpoint/2010/main" val="385825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0DAD0-2367-F908-CB65-D045BEDC81CE}"/>
              </a:ext>
            </a:extLst>
          </p:cNvPr>
          <p:cNvSpPr>
            <a:spLocks noGrp="1"/>
          </p:cNvSpPr>
          <p:nvPr>
            <p:ph type="title"/>
          </p:nvPr>
        </p:nvSpPr>
        <p:spPr/>
        <p:txBody>
          <a:bodyPr>
            <a:noAutofit/>
          </a:bodyPr>
          <a:lstStyle/>
          <a:p>
            <a:r>
              <a:rPr lang="nb-NO" sz="3200" dirty="0"/>
              <a:t>12. Hvis du skal leie bolig i fremtiden, hva er en realistisk leiepris for deg? (strøm kommer i tillegg)</a:t>
            </a:r>
          </a:p>
        </p:txBody>
      </p:sp>
      <p:sp>
        <p:nvSpPr>
          <p:cNvPr id="3" name="Plassholder for innhold 2">
            <a:extLst>
              <a:ext uri="{FF2B5EF4-FFF2-40B4-BE49-F238E27FC236}">
                <a16:creationId xmlns:a16="http://schemas.microsoft.com/office/drawing/2014/main" id="{74729101-C8C0-1C2A-CEF0-1F1729E8509E}"/>
              </a:ext>
            </a:extLst>
          </p:cNvPr>
          <p:cNvSpPr>
            <a:spLocks noGrp="1"/>
          </p:cNvSpPr>
          <p:nvPr>
            <p:ph idx="1"/>
          </p:nvPr>
        </p:nvSpPr>
        <p:spPr>
          <a:xfrm>
            <a:off x="838200" y="1825624"/>
            <a:ext cx="10515600" cy="5032375"/>
          </a:xfrm>
        </p:spPr>
        <p:txBody>
          <a:bodyPr/>
          <a:lstStyle/>
          <a:p>
            <a:pPr marL="0" indent="0" algn="l">
              <a:buNone/>
            </a:pPr>
            <a:endParaRPr lang="nb-NO" sz="2800" b="0" i="0" u="none" strike="noStrike" baseline="0" dirty="0">
              <a:solidFill>
                <a:srgbClr val="6B7281"/>
              </a:solidFill>
              <a:latin typeface="Inter-Regular"/>
            </a:endParaRPr>
          </a:p>
          <a:p>
            <a:pPr marL="0" indent="0" algn="l">
              <a:buNone/>
            </a:pPr>
            <a:r>
              <a:rPr lang="nb-NO" sz="2800" b="0" i="0" u="none" strike="noStrike" baseline="0" dirty="0">
                <a:solidFill>
                  <a:srgbClr val="6B7281"/>
                </a:solidFill>
                <a:latin typeface="Inter-Regular"/>
              </a:rPr>
              <a:t>					</a:t>
            </a:r>
            <a:r>
              <a:rPr lang="nb-NO" sz="2400" b="0" i="1" u="none" strike="noStrike" baseline="0" dirty="0">
                <a:solidFill>
                  <a:srgbClr val="6B7281"/>
                </a:solidFill>
                <a:latin typeface="Inter-Regular"/>
              </a:rPr>
              <a:t>Svar 			Prosent</a:t>
            </a:r>
          </a:p>
          <a:p>
            <a:pPr marL="0" indent="0" algn="l">
              <a:buNone/>
            </a:pPr>
            <a:r>
              <a:rPr lang="nb-NO" sz="2800" b="0" i="0" u="none" strike="noStrike" baseline="0" dirty="0">
                <a:solidFill>
                  <a:srgbClr val="1F2937"/>
                </a:solidFill>
                <a:latin typeface="Inter-Regular"/>
              </a:rPr>
              <a:t>5500-7000 				185 			39.61%</a:t>
            </a:r>
          </a:p>
          <a:p>
            <a:pPr marL="0" indent="0" algn="l">
              <a:buNone/>
            </a:pPr>
            <a:r>
              <a:rPr lang="nb-NO" sz="2800" b="0" i="0" u="none" strike="noStrike" baseline="0" dirty="0">
                <a:solidFill>
                  <a:srgbClr val="1F2937"/>
                </a:solidFill>
                <a:latin typeface="Inter-Regular"/>
              </a:rPr>
              <a:t>7000-8500 				123 			26.34%</a:t>
            </a:r>
          </a:p>
          <a:p>
            <a:pPr marL="0" indent="0" algn="l">
              <a:buNone/>
            </a:pPr>
            <a:r>
              <a:rPr lang="nb-NO" sz="2800" b="0" i="0" u="none" strike="noStrike" baseline="0" dirty="0">
                <a:solidFill>
                  <a:srgbClr val="1F2937"/>
                </a:solidFill>
                <a:latin typeface="Inter-Regular"/>
              </a:rPr>
              <a:t>8500-10000 				95 			20.34%</a:t>
            </a:r>
          </a:p>
          <a:p>
            <a:pPr marL="0" indent="0" algn="l">
              <a:buNone/>
            </a:pPr>
            <a:r>
              <a:rPr lang="nb-NO" sz="2800" b="0" i="0" u="none" strike="noStrike" baseline="0" dirty="0">
                <a:solidFill>
                  <a:srgbClr val="1F2937"/>
                </a:solidFill>
                <a:latin typeface="Inter-Regular"/>
              </a:rPr>
              <a:t>10000-11500 			30 			   6.42%</a:t>
            </a:r>
          </a:p>
          <a:p>
            <a:pPr marL="0" indent="0" algn="l">
              <a:buNone/>
            </a:pPr>
            <a:r>
              <a:rPr lang="nb-NO" sz="2800" b="0" i="0" u="none" strike="noStrike" baseline="0" dirty="0">
                <a:solidFill>
                  <a:srgbClr val="1F2937"/>
                </a:solidFill>
                <a:latin typeface="Inter-Regular"/>
              </a:rPr>
              <a:t>Høyere enn 11500 			10 			   2.14%</a:t>
            </a:r>
          </a:p>
          <a:p>
            <a:pPr marL="0" indent="0" algn="l">
              <a:buNone/>
            </a:pPr>
            <a:r>
              <a:rPr lang="nb-NO" sz="2800" b="0" i="0" u="none" strike="noStrike" baseline="0" dirty="0" err="1">
                <a:solidFill>
                  <a:srgbClr val="1F2937"/>
                </a:solidFill>
                <a:latin typeface="Inter-Regular"/>
              </a:rPr>
              <a:t>Kårytelse</a:t>
            </a:r>
            <a:r>
              <a:rPr lang="nb-NO" sz="2800" b="0" i="0" u="none" strike="noStrike" baseline="0" dirty="0">
                <a:solidFill>
                  <a:srgbClr val="1F2937"/>
                </a:solidFill>
                <a:latin typeface="Inter-Regular"/>
              </a:rPr>
              <a:t> 				24 			   5.14%</a:t>
            </a:r>
          </a:p>
          <a:p>
            <a:pPr marL="0" indent="0" algn="l">
              <a:buNone/>
            </a:pPr>
            <a:endParaRPr lang="nb-NO" dirty="0">
              <a:solidFill>
                <a:srgbClr val="1F2937"/>
              </a:solidFill>
              <a:latin typeface="Inter-Regular"/>
            </a:endParaRPr>
          </a:p>
          <a:p>
            <a:pPr marL="0" indent="0" algn="l">
              <a:buNone/>
            </a:pPr>
            <a:r>
              <a:rPr lang="nb-NO" sz="1600" dirty="0">
                <a:solidFill>
                  <a:srgbClr val="1F2937"/>
                </a:solidFill>
                <a:latin typeface="Inter-Regular"/>
              </a:rPr>
              <a:t>Merknad: Avtakende betalingsvilje/evne ved stigende alder. </a:t>
            </a:r>
            <a:endParaRPr lang="nb-NO" sz="1600" dirty="0"/>
          </a:p>
        </p:txBody>
      </p:sp>
    </p:spTree>
    <p:extLst>
      <p:ext uri="{BB962C8B-B14F-4D97-AF65-F5344CB8AC3E}">
        <p14:creationId xmlns:p14="http://schemas.microsoft.com/office/powerpoint/2010/main" val="3674991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3CB918-D5AF-7898-CF1C-2E3472E20051}"/>
              </a:ext>
            </a:extLst>
          </p:cNvPr>
          <p:cNvSpPr>
            <a:spLocks noGrp="1"/>
          </p:cNvSpPr>
          <p:nvPr>
            <p:ph type="title"/>
          </p:nvPr>
        </p:nvSpPr>
        <p:spPr/>
        <p:txBody>
          <a:bodyPr/>
          <a:lstStyle/>
          <a:p>
            <a:r>
              <a:rPr lang="nb-NO" sz="4400" b="0" i="0" u="none" strike="noStrike" baseline="0" dirty="0">
                <a:solidFill>
                  <a:srgbClr val="111827"/>
                </a:solidFill>
                <a:latin typeface="GimbalGrot-Reg"/>
              </a:rPr>
              <a:t>13. Dersom du skal flytte, hva er det viktigste for deg på ditt nye bosted?</a:t>
            </a:r>
            <a:endParaRPr lang="nb-NO" dirty="0"/>
          </a:p>
        </p:txBody>
      </p:sp>
      <p:sp>
        <p:nvSpPr>
          <p:cNvPr id="3" name="Plassholder for innhold 2">
            <a:extLst>
              <a:ext uri="{FF2B5EF4-FFF2-40B4-BE49-F238E27FC236}">
                <a16:creationId xmlns:a16="http://schemas.microsoft.com/office/drawing/2014/main" id="{7C2BB71E-2061-084D-3C33-60F39DA3483D}"/>
              </a:ext>
            </a:extLst>
          </p:cNvPr>
          <p:cNvSpPr>
            <a:spLocks noGrp="1"/>
          </p:cNvSpPr>
          <p:nvPr>
            <p:ph idx="1"/>
          </p:nvPr>
        </p:nvSpPr>
        <p:spPr>
          <a:xfrm>
            <a:off x="838200" y="1825624"/>
            <a:ext cx="10515600" cy="5032375"/>
          </a:xfrm>
        </p:spPr>
        <p:txBody>
          <a:bodyPr>
            <a:normAutofit lnSpcReduction="10000"/>
          </a:bodyPr>
          <a:lstStyle/>
          <a:p>
            <a:pPr marL="0" indent="0">
              <a:buNone/>
            </a:pPr>
            <a:r>
              <a:rPr lang="nb-NO" dirty="0"/>
              <a:t>							</a:t>
            </a:r>
            <a:r>
              <a:rPr lang="nb-NO" sz="2400" i="1" dirty="0"/>
              <a:t>Svar 		Prosent</a:t>
            </a:r>
          </a:p>
          <a:p>
            <a:pPr marL="0" indent="0">
              <a:buNone/>
            </a:pPr>
            <a:r>
              <a:rPr lang="nb-NO" dirty="0"/>
              <a:t>Nærhet til butikk og aktivitetstilbud 		270 		29.28%</a:t>
            </a:r>
          </a:p>
          <a:p>
            <a:pPr marL="0" indent="0">
              <a:buNone/>
            </a:pPr>
            <a:r>
              <a:rPr lang="nb-NO" dirty="0"/>
              <a:t>Nærhet til offentlige tjenester (lege, </a:t>
            </a:r>
          </a:p>
          <a:p>
            <a:pPr marL="0" indent="0">
              <a:buNone/>
            </a:pPr>
            <a:r>
              <a:rPr lang="nb-NO" dirty="0" err="1"/>
              <a:t>bibliotek,servicekontor</a:t>
            </a:r>
            <a:r>
              <a:rPr lang="nb-NO" dirty="0"/>
              <a:t>, </a:t>
            </a:r>
            <a:r>
              <a:rPr lang="nb-NO" dirty="0" err="1"/>
              <a:t>fysio</a:t>
            </a:r>
            <a:r>
              <a:rPr lang="nb-NO" dirty="0"/>
              <a:t>/ergoterapi)	255 		27.66%</a:t>
            </a:r>
          </a:p>
          <a:p>
            <a:pPr marL="0" indent="0">
              <a:buNone/>
            </a:pPr>
            <a:r>
              <a:rPr lang="nb-NO" dirty="0"/>
              <a:t>Nærhet til sosiale møteplasser, </a:t>
            </a:r>
          </a:p>
          <a:p>
            <a:pPr marL="0" indent="0">
              <a:buNone/>
            </a:pPr>
            <a:r>
              <a:rPr lang="nb-NO" dirty="0"/>
              <a:t>kafeer og lignende 				126 		13.67%</a:t>
            </a:r>
          </a:p>
          <a:p>
            <a:pPr marL="0" indent="0">
              <a:buNone/>
            </a:pPr>
            <a:r>
              <a:rPr lang="nb-NO" dirty="0"/>
              <a:t>Nærhet til familie 					127 		13.77%</a:t>
            </a:r>
          </a:p>
          <a:p>
            <a:pPr marL="0" indent="0">
              <a:buNone/>
            </a:pPr>
            <a:r>
              <a:rPr lang="nb-NO" dirty="0"/>
              <a:t>Nærhet til natur/friluftsområder 		144 		15.62%</a:t>
            </a:r>
          </a:p>
          <a:p>
            <a:pPr marL="0" indent="0">
              <a:buNone/>
            </a:pPr>
            <a:endParaRPr lang="nb-NO" dirty="0"/>
          </a:p>
          <a:p>
            <a:pPr marL="0" indent="0">
              <a:buNone/>
            </a:pPr>
            <a:r>
              <a:rPr lang="nb-NO" sz="1600" dirty="0"/>
              <a:t>Merknad: Nærhet til sentrale funksjoner som butikk, offentlige tjenester synes å være viktigst for aldersgruppen 70 – 79 år. </a:t>
            </a:r>
          </a:p>
          <a:p>
            <a:pPr marL="0" indent="0">
              <a:buNone/>
            </a:pPr>
            <a:endParaRPr lang="nb-NO" dirty="0"/>
          </a:p>
        </p:txBody>
      </p:sp>
    </p:spTree>
    <p:extLst>
      <p:ext uri="{BB962C8B-B14F-4D97-AF65-F5344CB8AC3E}">
        <p14:creationId xmlns:p14="http://schemas.microsoft.com/office/powerpoint/2010/main" val="3421985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583D33-B464-70F9-5D30-2AAABE53E2B0}"/>
              </a:ext>
            </a:extLst>
          </p:cNvPr>
          <p:cNvSpPr>
            <a:spLocks noGrp="1"/>
          </p:cNvSpPr>
          <p:nvPr>
            <p:ph type="title"/>
          </p:nvPr>
        </p:nvSpPr>
        <p:spPr>
          <a:xfrm>
            <a:off x="838200" y="365125"/>
            <a:ext cx="10515600" cy="783191"/>
          </a:xfrm>
        </p:spPr>
        <p:txBody>
          <a:bodyPr>
            <a:noAutofit/>
          </a:bodyPr>
          <a:lstStyle/>
          <a:p>
            <a:r>
              <a:rPr lang="nb-NO" sz="3200" b="0" i="0" u="none" strike="noStrike" baseline="0" dirty="0">
                <a:solidFill>
                  <a:srgbClr val="111827"/>
                </a:solidFill>
                <a:latin typeface="GimbalGrot-Reg"/>
              </a:rPr>
              <a:t>14. Hva er det realistisk at boligen din skal inneholde dersom du skal flytte?  Flere kryss er mulig)</a:t>
            </a:r>
            <a:endParaRPr lang="nb-NO" sz="3200" dirty="0"/>
          </a:p>
        </p:txBody>
      </p:sp>
      <p:sp>
        <p:nvSpPr>
          <p:cNvPr id="3" name="Plassholder for innhold 2">
            <a:extLst>
              <a:ext uri="{FF2B5EF4-FFF2-40B4-BE49-F238E27FC236}">
                <a16:creationId xmlns:a16="http://schemas.microsoft.com/office/drawing/2014/main" id="{FA7E6DCD-FEC9-6CDD-B8B6-0DA5B75E7C14}"/>
              </a:ext>
            </a:extLst>
          </p:cNvPr>
          <p:cNvSpPr>
            <a:spLocks noGrp="1"/>
          </p:cNvSpPr>
          <p:nvPr>
            <p:ph idx="1"/>
          </p:nvPr>
        </p:nvSpPr>
        <p:spPr>
          <a:xfrm>
            <a:off x="838200" y="1148316"/>
            <a:ext cx="10515600" cy="5028647"/>
          </a:xfrm>
        </p:spPr>
        <p:txBody>
          <a:bodyPr>
            <a:noAutofit/>
          </a:bodyPr>
          <a:lstStyle/>
          <a:p>
            <a:pPr marL="0" indent="0" algn="l">
              <a:buNone/>
            </a:pPr>
            <a:r>
              <a:rPr lang="nb-NO" sz="1700" b="0" i="0" u="none" strike="noStrike" baseline="0" dirty="0">
                <a:solidFill>
                  <a:srgbClr val="6B7281"/>
                </a:solidFill>
                <a:latin typeface="Inter-Regular"/>
              </a:rPr>
              <a:t>						Svar		 Prosent</a:t>
            </a:r>
          </a:p>
          <a:p>
            <a:pPr marL="0" indent="0" algn="l">
              <a:buNone/>
            </a:pPr>
            <a:r>
              <a:rPr lang="nb-NO" sz="1700" b="0" i="0" u="none" strike="noStrike" baseline="0" dirty="0">
                <a:solidFill>
                  <a:srgbClr val="1F2937"/>
                </a:solidFill>
                <a:latin typeface="Inter-Regular"/>
              </a:rPr>
              <a:t>1 soverom					 80 		2.88%</a:t>
            </a:r>
          </a:p>
          <a:p>
            <a:pPr marL="0" indent="0" algn="l">
              <a:buNone/>
            </a:pPr>
            <a:r>
              <a:rPr lang="nb-NO" sz="1700" b="0" i="0" u="none" strike="noStrike" baseline="0" dirty="0">
                <a:solidFill>
                  <a:srgbClr val="1F2937"/>
                </a:solidFill>
                <a:latin typeface="Inter-Regular"/>
              </a:rPr>
              <a:t>2 soverom 					360 		12.96%</a:t>
            </a:r>
          </a:p>
          <a:p>
            <a:pPr marL="0" indent="0" algn="l">
              <a:buNone/>
            </a:pPr>
            <a:r>
              <a:rPr lang="nb-NO" sz="1700" b="0" i="0" u="none" strike="noStrike" baseline="0" dirty="0">
                <a:solidFill>
                  <a:srgbClr val="1F2937"/>
                </a:solidFill>
                <a:latin typeface="Inter-Regular"/>
              </a:rPr>
              <a:t>3 soverom 					76 		2.74%</a:t>
            </a:r>
          </a:p>
          <a:p>
            <a:pPr marL="0" indent="0" algn="l">
              <a:buNone/>
            </a:pPr>
            <a:r>
              <a:rPr lang="nb-NO" sz="1700" b="0" i="0" u="none" strike="noStrike" baseline="0" dirty="0">
                <a:solidFill>
                  <a:srgbClr val="1F2937"/>
                </a:solidFill>
                <a:latin typeface="Inter-Regular"/>
              </a:rPr>
              <a:t>Veranda/balkong 					384 		13.82%</a:t>
            </a:r>
          </a:p>
          <a:p>
            <a:pPr marL="0" indent="0" algn="l">
              <a:buNone/>
            </a:pPr>
            <a:r>
              <a:rPr lang="nb-NO" sz="1700" b="0" i="0" u="none" strike="noStrike" baseline="0" dirty="0">
                <a:solidFill>
                  <a:srgbClr val="1F2937"/>
                </a:solidFill>
                <a:latin typeface="Inter-Regular"/>
              </a:rPr>
              <a:t>Hage 						137 		4.93%</a:t>
            </a:r>
          </a:p>
          <a:p>
            <a:pPr marL="0" indent="0" algn="l">
              <a:buNone/>
            </a:pPr>
            <a:r>
              <a:rPr lang="nb-NO" sz="1700" b="0" i="0" u="none" strike="noStrike" baseline="0" dirty="0">
                <a:solidFill>
                  <a:srgbClr val="1F2937"/>
                </a:solidFill>
                <a:latin typeface="Inter-Regular"/>
              </a:rPr>
              <a:t>Bod 						307 		11.05%</a:t>
            </a:r>
          </a:p>
          <a:p>
            <a:pPr marL="0" indent="0" algn="l">
              <a:buNone/>
            </a:pPr>
            <a:r>
              <a:rPr lang="nb-NO" sz="1700" b="0" i="0" u="none" strike="noStrike" baseline="0" dirty="0">
                <a:solidFill>
                  <a:srgbClr val="1F2937"/>
                </a:solidFill>
                <a:latin typeface="Inter-Regular"/>
              </a:rPr>
              <a:t>Fellesareal sosiale aktiviteter Innendørs 			117 		4.21%</a:t>
            </a:r>
          </a:p>
          <a:p>
            <a:pPr marL="0" indent="0" algn="l">
              <a:buNone/>
            </a:pPr>
            <a:r>
              <a:rPr lang="nb-NO" sz="1700" b="0" i="0" u="none" strike="noStrike" baseline="0" dirty="0">
                <a:solidFill>
                  <a:srgbClr val="1F2937"/>
                </a:solidFill>
                <a:latin typeface="Inter-Regular"/>
              </a:rPr>
              <a:t>Fellesareal med mulighet for sosiale aktiviteter utendørs 	146		 5.26%</a:t>
            </a:r>
          </a:p>
          <a:p>
            <a:pPr marL="0" indent="0" algn="l">
              <a:buNone/>
            </a:pPr>
            <a:r>
              <a:rPr lang="nb-NO" sz="1700" b="0" i="0" u="none" strike="noStrike" baseline="0" dirty="0">
                <a:solidFill>
                  <a:srgbClr val="1F2937"/>
                </a:solidFill>
                <a:latin typeface="Inter-Regular"/>
              </a:rPr>
              <a:t>Tilgjengelig vaktmester 				201		 7.24%</a:t>
            </a:r>
          </a:p>
          <a:p>
            <a:pPr marL="0" indent="0" algn="l">
              <a:buNone/>
            </a:pPr>
            <a:r>
              <a:rPr lang="nb-NO" sz="1700" b="0" i="0" u="none" strike="noStrike" baseline="0" dirty="0">
                <a:solidFill>
                  <a:srgbClr val="1F2937"/>
                </a:solidFill>
                <a:latin typeface="Inter-Regular"/>
              </a:rPr>
              <a:t>Garasje/carport 					301 		10.84%</a:t>
            </a:r>
          </a:p>
          <a:p>
            <a:pPr marL="0" indent="0" algn="l">
              <a:buNone/>
            </a:pPr>
            <a:r>
              <a:rPr lang="nb-NO" sz="1700" b="0" i="0" u="none" strike="noStrike" baseline="0" dirty="0">
                <a:solidFill>
                  <a:srgbClr val="1F2937"/>
                </a:solidFill>
                <a:latin typeface="Inter-Regular"/>
              </a:rPr>
              <a:t>Parkeringsplass 					127 		4.57%</a:t>
            </a:r>
          </a:p>
          <a:p>
            <a:pPr marL="0" indent="0" algn="l">
              <a:buNone/>
            </a:pPr>
            <a:r>
              <a:rPr lang="nb-NO" sz="1700" b="0" i="0" u="none" strike="noStrike" baseline="0" dirty="0">
                <a:solidFill>
                  <a:srgbClr val="1F2937"/>
                </a:solidFill>
                <a:latin typeface="Inter-Regular"/>
              </a:rPr>
              <a:t>Tilrettelagt for velferdsteknologi</a:t>
            </a:r>
            <a:r>
              <a:rPr lang="nb-NO" sz="1700" dirty="0">
                <a:solidFill>
                  <a:srgbClr val="1F2937"/>
                </a:solidFill>
                <a:latin typeface="Inter-Regular"/>
              </a:rPr>
              <a:t>			</a:t>
            </a:r>
            <a:r>
              <a:rPr lang="nb-NO" sz="1700" b="0" i="0" u="none" strike="noStrike" baseline="0" dirty="0">
                <a:solidFill>
                  <a:srgbClr val="1F2937"/>
                </a:solidFill>
                <a:latin typeface="Inter-Regular"/>
              </a:rPr>
              <a:t>160 		5.76%</a:t>
            </a:r>
          </a:p>
          <a:p>
            <a:pPr marL="0" indent="0" algn="l">
              <a:buNone/>
            </a:pPr>
            <a:r>
              <a:rPr lang="nb-NO" sz="1700" b="0" i="0" u="none" strike="noStrike" baseline="0" dirty="0">
                <a:solidFill>
                  <a:srgbClr val="1F2937"/>
                </a:solidFill>
                <a:latin typeface="Inter-Regular"/>
              </a:rPr>
              <a:t>Alt bør være på ett plan				 376 		13.53%</a:t>
            </a:r>
          </a:p>
          <a:p>
            <a:pPr marL="0" indent="0" algn="l">
              <a:buNone/>
            </a:pPr>
            <a:r>
              <a:rPr lang="nb-NO" sz="1700" b="0" i="0" u="none" strike="noStrike" baseline="0" dirty="0">
                <a:solidFill>
                  <a:srgbClr val="1F2937"/>
                </a:solidFill>
                <a:latin typeface="Inter-Regular"/>
              </a:rPr>
              <a:t>Annet 						6 		0.22%</a:t>
            </a:r>
            <a:endParaRPr lang="nb-NO" sz="1700" dirty="0"/>
          </a:p>
        </p:txBody>
      </p:sp>
    </p:spTree>
    <p:extLst>
      <p:ext uri="{BB962C8B-B14F-4D97-AF65-F5344CB8AC3E}">
        <p14:creationId xmlns:p14="http://schemas.microsoft.com/office/powerpoint/2010/main" val="4008739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45E034A-8A19-D0A4-362C-423BD9854022}"/>
              </a:ext>
            </a:extLst>
          </p:cNvPr>
          <p:cNvSpPr>
            <a:spLocks noGrp="1"/>
          </p:cNvSpPr>
          <p:nvPr>
            <p:ph type="title"/>
          </p:nvPr>
        </p:nvSpPr>
        <p:spPr>
          <a:xfrm>
            <a:off x="838200" y="365125"/>
            <a:ext cx="10515600" cy="820879"/>
          </a:xfrm>
        </p:spPr>
        <p:txBody>
          <a:bodyPr>
            <a:normAutofit/>
          </a:bodyPr>
          <a:lstStyle/>
          <a:p>
            <a:r>
              <a:rPr lang="nb-NO" sz="3600" dirty="0"/>
              <a:t>Oppsummering - Bo</a:t>
            </a:r>
          </a:p>
        </p:txBody>
      </p:sp>
      <p:sp>
        <p:nvSpPr>
          <p:cNvPr id="3" name="Plassholder for innhold 2">
            <a:extLst>
              <a:ext uri="{FF2B5EF4-FFF2-40B4-BE49-F238E27FC236}">
                <a16:creationId xmlns:a16="http://schemas.microsoft.com/office/drawing/2014/main" id="{012E288F-EB8E-D985-1A10-79049CFF5E57}"/>
              </a:ext>
            </a:extLst>
          </p:cNvPr>
          <p:cNvSpPr>
            <a:spLocks noGrp="1"/>
          </p:cNvSpPr>
          <p:nvPr>
            <p:ph idx="1"/>
          </p:nvPr>
        </p:nvSpPr>
        <p:spPr>
          <a:xfrm>
            <a:off x="838200" y="1104522"/>
            <a:ext cx="10515600" cy="5753477"/>
          </a:xfrm>
        </p:spPr>
        <p:txBody>
          <a:bodyPr>
            <a:normAutofit lnSpcReduction="10000"/>
          </a:bodyPr>
          <a:lstStyle/>
          <a:p>
            <a:r>
              <a:rPr lang="nb-NO" sz="2000" dirty="0"/>
              <a:t>72% av utvalget planlegger egen alderdom i noe eller større grad. Aldersgruppen 60 – 69 år har størst fokus på planleggingen. </a:t>
            </a:r>
          </a:p>
          <a:p>
            <a:r>
              <a:rPr lang="nb-NO" sz="2000" dirty="0"/>
              <a:t>¼ av utvalget mener de vil trenge ny bolig dersom helsetilstanden forverres betydelig.</a:t>
            </a:r>
          </a:p>
          <a:p>
            <a:r>
              <a:rPr lang="nb-NO" sz="2000" dirty="0"/>
              <a:t>81% av utvalget eier egen bolig</a:t>
            </a:r>
          </a:p>
          <a:p>
            <a:r>
              <a:rPr lang="nb-NO" sz="2000" dirty="0"/>
              <a:t>¼ av utvalget bor alene i husstanden. </a:t>
            </a:r>
          </a:p>
          <a:p>
            <a:r>
              <a:rPr lang="nb-NO" sz="2000" dirty="0"/>
              <a:t>50% av utvalget sier at de ønsker en annen bolig på kort eller lengre sikt. Av de som ønsker ny bolig, så ønsker 62% av disse ny bolig innen 10 år. </a:t>
            </a:r>
          </a:p>
          <a:p>
            <a:r>
              <a:rPr lang="nb-NO" sz="2000" dirty="0"/>
              <a:t>56% av utvalget ønsker å eie sin framtidige bolig. 39% ønsker å leie. </a:t>
            </a:r>
          </a:p>
          <a:p>
            <a:r>
              <a:rPr lang="nb-NO" sz="2000" dirty="0"/>
              <a:t>Økonomi oppgis å være den største utfordringen ved å flytte til ny bolig.</a:t>
            </a:r>
          </a:p>
          <a:p>
            <a:r>
              <a:rPr lang="nb-NO" sz="2000" dirty="0"/>
              <a:t>2/3 av de som ønsker å flytte, ønsker å bo i sentrum. For Tylldalen og særlig Kvikne er det en langt større andel som ønsker et framtidig botilbud sentralt i bygda/grenda</a:t>
            </a:r>
          </a:p>
          <a:p>
            <a:r>
              <a:rPr lang="nb-NO" sz="2000" dirty="0"/>
              <a:t>40% av de som ønsker å flytte og leie oppgir under 7000 kr realistisk leiepris. Under 10% oppgir leiepris over 10.000 som realistisk.</a:t>
            </a:r>
          </a:p>
          <a:p>
            <a:r>
              <a:rPr lang="nb-NO" sz="2000" dirty="0"/>
              <a:t>For de som skal flytte, er boenhet med 2 soverom på ett plan, viktigere enn fellesareal med mulighet for sosiale aktiviteter.   </a:t>
            </a:r>
          </a:p>
          <a:p>
            <a:r>
              <a:rPr lang="nb-NO" sz="2000" dirty="0"/>
              <a:t>For de som ønsker å flytte, oppgis nærhet til butikk, aktivitetstilbud og offentlige tjenester som viktigst. </a:t>
            </a:r>
          </a:p>
        </p:txBody>
      </p:sp>
    </p:spTree>
    <p:extLst>
      <p:ext uri="{BB962C8B-B14F-4D97-AF65-F5344CB8AC3E}">
        <p14:creationId xmlns:p14="http://schemas.microsoft.com/office/powerpoint/2010/main" val="3991069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3E6C96-28AB-1F04-717B-571856B15C8A}"/>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4F9D6402-DC5E-A49D-1479-F99F0393B688}"/>
              </a:ext>
            </a:extLst>
          </p:cNvPr>
          <p:cNvSpPr>
            <a:spLocks noGrp="1"/>
          </p:cNvSpPr>
          <p:nvPr>
            <p:ph idx="1"/>
          </p:nvPr>
        </p:nvSpPr>
        <p:spPr/>
        <p:txBody>
          <a:bodyPr>
            <a:normAutofit/>
          </a:bodyPr>
          <a:lstStyle/>
          <a:p>
            <a:pPr marL="0" indent="0" algn="ctr">
              <a:buNone/>
            </a:pPr>
            <a:r>
              <a:rPr lang="nb-NO" sz="7200" dirty="0"/>
              <a:t>Leve</a:t>
            </a:r>
          </a:p>
        </p:txBody>
      </p:sp>
    </p:spTree>
    <p:extLst>
      <p:ext uri="{BB962C8B-B14F-4D97-AF65-F5344CB8AC3E}">
        <p14:creationId xmlns:p14="http://schemas.microsoft.com/office/powerpoint/2010/main" val="3070590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DF16AD-018F-A8CD-ACC4-F2870A74C530}"/>
              </a:ext>
            </a:extLst>
          </p:cNvPr>
          <p:cNvSpPr>
            <a:spLocks noGrp="1"/>
          </p:cNvSpPr>
          <p:nvPr>
            <p:ph type="title"/>
          </p:nvPr>
        </p:nvSpPr>
        <p:spPr/>
        <p:txBody>
          <a:bodyPr/>
          <a:lstStyle/>
          <a:p>
            <a:r>
              <a:rPr lang="nb-NO" sz="4400" b="0" i="0" u="none" strike="noStrike" baseline="0" dirty="0">
                <a:solidFill>
                  <a:srgbClr val="111827"/>
                </a:solidFill>
                <a:latin typeface="GimbalGrot-Reg"/>
              </a:rPr>
              <a:t>15. Hvor ofte tilbringer du tid med andre enn egne husstandsmedlemmer?</a:t>
            </a:r>
            <a:endParaRPr lang="nb-NO" dirty="0"/>
          </a:p>
        </p:txBody>
      </p:sp>
      <p:sp>
        <p:nvSpPr>
          <p:cNvPr id="3" name="Plassholder for innhold 2">
            <a:extLst>
              <a:ext uri="{FF2B5EF4-FFF2-40B4-BE49-F238E27FC236}">
                <a16:creationId xmlns:a16="http://schemas.microsoft.com/office/drawing/2014/main" id="{A37DE948-A80D-4E97-B60D-B6DC7DB8DAC5}"/>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Daglig 				134			22.67%</a:t>
            </a:r>
          </a:p>
          <a:p>
            <a:pPr marL="0" indent="0">
              <a:buNone/>
            </a:pPr>
            <a:r>
              <a:rPr lang="nb-NO" dirty="0"/>
              <a:t>Flere ganger i uka 			305 			51.61%</a:t>
            </a:r>
          </a:p>
          <a:p>
            <a:pPr marL="0" indent="0">
              <a:buNone/>
            </a:pPr>
            <a:r>
              <a:rPr lang="nb-NO" dirty="0"/>
              <a:t>Noen ganger i måneden 	130 			22.00%</a:t>
            </a:r>
          </a:p>
          <a:p>
            <a:pPr marL="0" indent="0">
              <a:buNone/>
            </a:pPr>
            <a:r>
              <a:rPr lang="nb-NO" dirty="0"/>
              <a:t>Noen ganger pr år 		22 			   3.72%</a:t>
            </a:r>
          </a:p>
        </p:txBody>
      </p:sp>
    </p:spTree>
    <p:extLst>
      <p:ext uri="{BB962C8B-B14F-4D97-AF65-F5344CB8AC3E}">
        <p14:creationId xmlns:p14="http://schemas.microsoft.com/office/powerpoint/2010/main" val="869930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D43B19-D115-58A7-E8C6-EAD5E83FAC32}"/>
              </a:ext>
            </a:extLst>
          </p:cNvPr>
          <p:cNvSpPr>
            <a:spLocks noGrp="1"/>
          </p:cNvSpPr>
          <p:nvPr>
            <p:ph type="title"/>
          </p:nvPr>
        </p:nvSpPr>
        <p:spPr>
          <a:xfrm>
            <a:off x="838200" y="365126"/>
            <a:ext cx="10515600" cy="411052"/>
          </a:xfrm>
        </p:spPr>
        <p:txBody>
          <a:bodyPr>
            <a:normAutofit fontScale="90000"/>
          </a:bodyPr>
          <a:lstStyle/>
          <a:p>
            <a:r>
              <a:rPr lang="nb-NO" sz="3200" dirty="0"/>
              <a:t>16. Hvor er dine sosiale møteplasser? (Flere kryss er mulig)</a:t>
            </a:r>
          </a:p>
        </p:txBody>
      </p:sp>
      <p:sp>
        <p:nvSpPr>
          <p:cNvPr id="3" name="Plassholder for innhold 2">
            <a:extLst>
              <a:ext uri="{FF2B5EF4-FFF2-40B4-BE49-F238E27FC236}">
                <a16:creationId xmlns:a16="http://schemas.microsoft.com/office/drawing/2014/main" id="{1E5DDF35-528E-2C3F-26C9-E344FAA51C01}"/>
              </a:ext>
            </a:extLst>
          </p:cNvPr>
          <p:cNvSpPr>
            <a:spLocks noGrp="1"/>
          </p:cNvSpPr>
          <p:nvPr>
            <p:ph idx="1"/>
          </p:nvPr>
        </p:nvSpPr>
        <p:spPr>
          <a:xfrm>
            <a:off x="838200" y="776178"/>
            <a:ext cx="10515600" cy="6007394"/>
          </a:xfrm>
        </p:spPr>
        <p:txBody>
          <a:bodyPr>
            <a:normAutofit fontScale="92500" lnSpcReduction="10000"/>
          </a:bodyPr>
          <a:lstStyle/>
          <a:p>
            <a:pPr marL="0" indent="0">
              <a:buNone/>
            </a:pPr>
            <a:r>
              <a:rPr lang="nb-NO" dirty="0"/>
              <a:t>						</a:t>
            </a:r>
            <a:r>
              <a:rPr lang="nb-NO" sz="2600" i="1" dirty="0"/>
              <a:t>Svar 			Prosent</a:t>
            </a:r>
          </a:p>
          <a:p>
            <a:pPr marL="0" indent="0">
              <a:buNone/>
            </a:pPr>
            <a:r>
              <a:rPr lang="nb-NO" dirty="0" err="1"/>
              <a:t>Kafè</a:t>
            </a:r>
            <a:r>
              <a:rPr lang="nb-NO" dirty="0"/>
              <a:t> og lignende				 300 			12.49%</a:t>
            </a:r>
          </a:p>
          <a:p>
            <a:pPr marL="0" indent="0">
              <a:buNone/>
            </a:pPr>
            <a:r>
              <a:rPr lang="nb-NO" dirty="0"/>
              <a:t>Hjemme 					367 			15.28%</a:t>
            </a:r>
          </a:p>
          <a:p>
            <a:pPr marL="0" indent="0">
              <a:buNone/>
            </a:pPr>
            <a:r>
              <a:rPr lang="nb-NO" dirty="0"/>
              <a:t>Butikken 					220 			  9.16%</a:t>
            </a:r>
          </a:p>
          <a:p>
            <a:pPr marL="0" indent="0">
              <a:buNone/>
            </a:pPr>
            <a:r>
              <a:rPr lang="nb-NO" dirty="0"/>
              <a:t>Lag og foreninger 				215 			  8.95%</a:t>
            </a:r>
          </a:p>
          <a:p>
            <a:pPr marL="0" indent="0">
              <a:buNone/>
            </a:pPr>
            <a:r>
              <a:rPr lang="nb-NO" dirty="0"/>
              <a:t>Treningssenter 				94 			  3.91%</a:t>
            </a:r>
          </a:p>
          <a:p>
            <a:pPr marL="0" indent="0">
              <a:buNone/>
            </a:pPr>
            <a:r>
              <a:rPr lang="nb-NO" dirty="0"/>
              <a:t>Jobb 						214 			  8.91%</a:t>
            </a:r>
          </a:p>
          <a:p>
            <a:pPr marL="0" indent="0">
              <a:buNone/>
            </a:pPr>
            <a:r>
              <a:rPr lang="nb-NO" dirty="0"/>
              <a:t>Turgrupper 					48 			  2.00%</a:t>
            </a:r>
          </a:p>
          <a:p>
            <a:pPr marL="0" indent="0">
              <a:buNone/>
            </a:pPr>
            <a:r>
              <a:rPr lang="nb-NO" dirty="0"/>
              <a:t>Frivilligsentralen 				34 			  1.42%</a:t>
            </a:r>
          </a:p>
          <a:p>
            <a:pPr marL="0" indent="0">
              <a:buNone/>
            </a:pPr>
            <a:r>
              <a:rPr lang="nb-NO" dirty="0"/>
              <a:t>Reiser sammen med andre 		125 			  5.20%</a:t>
            </a:r>
          </a:p>
          <a:p>
            <a:pPr marL="0" indent="0">
              <a:buNone/>
            </a:pPr>
            <a:r>
              <a:rPr lang="nb-NO" dirty="0"/>
              <a:t>Hjemme hos andre/naboer 		270 			11.24%</a:t>
            </a:r>
          </a:p>
          <a:p>
            <a:pPr marL="0" indent="0">
              <a:buNone/>
            </a:pPr>
            <a:r>
              <a:rPr lang="nb-NO" dirty="0"/>
              <a:t>Familie/slekt 				462 			19.23%</a:t>
            </a:r>
          </a:p>
          <a:p>
            <a:pPr marL="0" indent="0">
              <a:buNone/>
            </a:pPr>
            <a:r>
              <a:rPr lang="nb-NO" dirty="0"/>
              <a:t>Annet 						53			   2.21%</a:t>
            </a:r>
          </a:p>
        </p:txBody>
      </p:sp>
    </p:spTree>
    <p:extLst>
      <p:ext uri="{BB962C8B-B14F-4D97-AF65-F5344CB8AC3E}">
        <p14:creationId xmlns:p14="http://schemas.microsoft.com/office/powerpoint/2010/main" val="4288241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9BD96D-BD80-06DD-A0F9-784FFAE38450}"/>
              </a:ext>
            </a:extLst>
          </p:cNvPr>
          <p:cNvSpPr>
            <a:spLocks noGrp="1"/>
          </p:cNvSpPr>
          <p:nvPr>
            <p:ph type="title"/>
          </p:nvPr>
        </p:nvSpPr>
        <p:spPr/>
        <p:txBody>
          <a:bodyPr/>
          <a:lstStyle/>
          <a:p>
            <a:r>
              <a:rPr lang="nb-NO" dirty="0"/>
              <a:t>Lager du middagen din selv?</a:t>
            </a:r>
          </a:p>
        </p:txBody>
      </p:sp>
      <p:sp>
        <p:nvSpPr>
          <p:cNvPr id="3" name="Plassholder for innhold 2">
            <a:extLst>
              <a:ext uri="{FF2B5EF4-FFF2-40B4-BE49-F238E27FC236}">
                <a16:creationId xmlns:a16="http://schemas.microsoft.com/office/drawing/2014/main" id="{29E8CBCB-B397-D884-839B-021532D086CF}"/>
              </a:ext>
            </a:extLst>
          </p:cNvPr>
          <p:cNvSpPr>
            <a:spLocks noGrp="1"/>
          </p:cNvSpPr>
          <p:nvPr>
            <p:ph idx="1"/>
          </p:nvPr>
        </p:nvSpPr>
        <p:spPr/>
        <p:txBody>
          <a:bodyPr/>
          <a:lstStyle/>
          <a:p>
            <a:pPr marL="0" indent="0">
              <a:buNone/>
            </a:pPr>
            <a:r>
              <a:rPr lang="nb-NO" dirty="0"/>
              <a:t>				</a:t>
            </a:r>
            <a:r>
              <a:rPr lang="nb-NO" sz="2400" i="1" dirty="0"/>
              <a:t>Svar 		Prosent</a:t>
            </a:r>
          </a:p>
          <a:p>
            <a:pPr marL="0" indent="0">
              <a:buNone/>
            </a:pPr>
            <a:r>
              <a:rPr lang="nb-NO" dirty="0"/>
              <a:t>Ja 				491 		83.79%</a:t>
            </a:r>
          </a:p>
          <a:p>
            <a:pPr marL="0" indent="0">
              <a:buNone/>
            </a:pPr>
            <a:r>
              <a:rPr lang="nb-NO" dirty="0"/>
              <a:t>Nei 				95 		16.21%</a:t>
            </a:r>
          </a:p>
        </p:txBody>
      </p:sp>
    </p:spTree>
    <p:extLst>
      <p:ext uri="{BB962C8B-B14F-4D97-AF65-F5344CB8AC3E}">
        <p14:creationId xmlns:p14="http://schemas.microsoft.com/office/powerpoint/2010/main" val="683612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A0ACB5-DBC4-887C-5246-A8E1DDBB1F7D}"/>
              </a:ext>
            </a:extLst>
          </p:cNvPr>
          <p:cNvSpPr>
            <a:spLocks noGrp="1"/>
          </p:cNvSpPr>
          <p:nvPr>
            <p:ph type="title"/>
          </p:nvPr>
        </p:nvSpPr>
        <p:spPr/>
        <p:txBody>
          <a:bodyPr/>
          <a:lstStyle/>
          <a:p>
            <a:r>
              <a:rPr lang="nb-NO" dirty="0"/>
              <a:t>Hvem lager din mat?</a:t>
            </a:r>
          </a:p>
        </p:txBody>
      </p:sp>
      <p:sp>
        <p:nvSpPr>
          <p:cNvPr id="3" name="Plassholder for innhold 2">
            <a:extLst>
              <a:ext uri="{FF2B5EF4-FFF2-40B4-BE49-F238E27FC236}">
                <a16:creationId xmlns:a16="http://schemas.microsoft.com/office/drawing/2014/main" id="{B5E6C5BE-0618-9351-AE65-70E99138729F}"/>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Ferdigfabrikat butikk </a:t>
            </a:r>
          </a:p>
          <a:p>
            <a:pPr marL="0" indent="0">
              <a:buNone/>
            </a:pPr>
            <a:r>
              <a:rPr lang="nb-NO" dirty="0"/>
              <a:t>(Fjordland og lignende) 			13 		13.13%</a:t>
            </a:r>
          </a:p>
          <a:p>
            <a:pPr marL="0" indent="0">
              <a:buNone/>
            </a:pPr>
            <a:r>
              <a:rPr lang="nb-NO" dirty="0"/>
              <a:t>Levert fra </a:t>
            </a:r>
            <a:r>
              <a:rPr lang="nb-NO" dirty="0" err="1"/>
              <a:t>Tjønnmosenteret</a:t>
            </a:r>
            <a:r>
              <a:rPr lang="nb-NO" dirty="0"/>
              <a:t> 		4 		   4.04%</a:t>
            </a:r>
          </a:p>
          <a:p>
            <a:pPr marL="0" indent="0">
              <a:buNone/>
            </a:pPr>
            <a:r>
              <a:rPr lang="nb-NO" dirty="0"/>
              <a:t>Restaurant/</a:t>
            </a:r>
            <a:r>
              <a:rPr lang="nb-NO" dirty="0" err="1"/>
              <a:t>kafè</a:t>
            </a:r>
            <a:r>
              <a:rPr lang="nb-NO" dirty="0"/>
              <a:t> 				9 		   9.09%</a:t>
            </a:r>
          </a:p>
          <a:p>
            <a:pPr marL="0" indent="0">
              <a:buNone/>
            </a:pPr>
            <a:r>
              <a:rPr lang="nb-NO" dirty="0"/>
              <a:t>Familie 					73 		73.74%</a:t>
            </a:r>
          </a:p>
        </p:txBody>
      </p:sp>
    </p:spTree>
    <p:extLst>
      <p:ext uri="{BB962C8B-B14F-4D97-AF65-F5344CB8AC3E}">
        <p14:creationId xmlns:p14="http://schemas.microsoft.com/office/powerpoint/2010/main" val="2591806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descr="Et bilde som inneholder tekst, skjermbilde, diagram, line&#10;&#10;Automatisk generert beskrivelse">
            <a:extLst>
              <a:ext uri="{FF2B5EF4-FFF2-40B4-BE49-F238E27FC236}">
                <a16:creationId xmlns:a16="http://schemas.microsoft.com/office/drawing/2014/main" id="{3C953C3E-C783-4815-1E5C-1CA0E4492D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833664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D7DE76-9E05-185B-C49A-26DE00B3CC08}"/>
              </a:ext>
            </a:extLst>
          </p:cNvPr>
          <p:cNvSpPr>
            <a:spLocks noGrp="1"/>
          </p:cNvSpPr>
          <p:nvPr>
            <p:ph type="title"/>
          </p:nvPr>
        </p:nvSpPr>
        <p:spPr/>
        <p:txBody>
          <a:bodyPr>
            <a:normAutofit/>
          </a:bodyPr>
          <a:lstStyle/>
          <a:p>
            <a:r>
              <a:rPr lang="nb-NO" sz="4000" dirty="0"/>
              <a:t>Har du mulighet til å spise sammen med andre?</a:t>
            </a:r>
          </a:p>
        </p:txBody>
      </p:sp>
      <p:sp>
        <p:nvSpPr>
          <p:cNvPr id="3" name="Plassholder for innhold 2">
            <a:extLst>
              <a:ext uri="{FF2B5EF4-FFF2-40B4-BE49-F238E27FC236}">
                <a16:creationId xmlns:a16="http://schemas.microsoft.com/office/drawing/2014/main" id="{DFE9DD6B-493F-98EF-D58A-70815B3905A8}"/>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Ja 				527 			89.63%</a:t>
            </a:r>
          </a:p>
          <a:p>
            <a:pPr marL="0" indent="0">
              <a:buNone/>
            </a:pPr>
            <a:r>
              <a:rPr lang="nb-NO" dirty="0"/>
              <a:t>Nei 				61 			10.37%</a:t>
            </a:r>
          </a:p>
        </p:txBody>
      </p:sp>
    </p:spTree>
    <p:extLst>
      <p:ext uri="{BB962C8B-B14F-4D97-AF65-F5344CB8AC3E}">
        <p14:creationId xmlns:p14="http://schemas.microsoft.com/office/powerpoint/2010/main" val="882919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9DFEAA-64D9-437F-7EE8-A2049ADBACBC}"/>
              </a:ext>
            </a:extLst>
          </p:cNvPr>
          <p:cNvSpPr>
            <a:spLocks noGrp="1"/>
          </p:cNvSpPr>
          <p:nvPr>
            <p:ph type="title"/>
          </p:nvPr>
        </p:nvSpPr>
        <p:spPr/>
        <p:txBody>
          <a:bodyPr>
            <a:normAutofit/>
          </a:bodyPr>
          <a:lstStyle/>
          <a:p>
            <a:r>
              <a:rPr lang="nb-NO" sz="3600" b="0" i="0" u="none" strike="noStrike" baseline="0" dirty="0">
                <a:solidFill>
                  <a:srgbClr val="111827"/>
                </a:solidFill>
                <a:latin typeface="GimbalGrot-Reg"/>
              </a:rPr>
              <a:t>Opplever du at du har god kunnskap om sunt kosthold og spisevaner?</a:t>
            </a:r>
            <a:endParaRPr lang="nb-NO" sz="3600" dirty="0"/>
          </a:p>
        </p:txBody>
      </p:sp>
      <p:sp>
        <p:nvSpPr>
          <p:cNvPr id="3" name="Plassholder for innhold 2">
            <a:extLst>
              <a:ext uri="{FF2B5EF4-FFF2-40B4-BE49-F238E27FC236}">
                <a16:creationId xmlns:a16="http://schemas.microsoft.com/office/drawing/2014/main" id="{AA87100E-FC50-566C-1C02-3D669A00DAF0}"/>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Ja 			567 			96.10%</a:t>
            </a:r>
          </a:p>
          <a:p>
            <a:pPr marL="0" indent="0">
              <a:buNone/>
            </a:pPr>
            <a:r>
              <a:rPr lang="nb-NO" dirty="0"/>
              <a:t>Nei 			  23 			   3.90%</a:t>
            </a:r>
          </a:p>
        </p:txBody>
      </p:sp>
    </p:spTree>
    <p:extLst>
      <p:ext uri="{BB962C8B-B14F-4D97-AF65-F5344CB8AC3E}">
        <p14:creationId xmlns:p14="http://schemas.microsoft.com/office/powerpoint/2010/main" val="1197062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F86561-97C9-003F-259A-DE6CE4F8EE9B}"/>
              </a:ext>
            </a:extLst>
          </p:cNvPr>
          <p:cNvSpPr>
            <a:spLocks noGrp="1"/>
          </p:cNvSpPr>
          <p:nvPr>
            <p:ph type="title"/>
          </p:nvPr>
        </p:nvSpPr>
        <p:spPr>
          <a:xfrm>
            <a:off x="838200" y="365126"/>
            <a:ext cx="10515600" cy="1102168"/>
          </a:xfrm>
        </p:spPr>
        <p:txBody>
          <a:bodyPr>
            <a:noAutofit/>
          </a:bodyPr>
          <a:lstStyle/>
          <a:p>
            <a:r>
              <a:rPr lang="nb-NO" sz="3200" b="0" i="0" u="none" strike="noStrike" baseline="0" dirty="0">
                <a:solidFill>
                  <a:srgbClr val="111827"/>
                </a:solidFill>
                <a:latin typeface="GimbalGrot-Reg"/>
              </a:rPr>
              <a:t>18. Internett blir mer og mer en del av det daglige livet. Hva bruker du det til? (Flere svar er mulig)</a:t>
            </a:r>
            <a:endParaRPr lang="nb-NO" sz="3200" dirty="0"/>
          </a:p>
        </p:txBody>
      </p:sp>
      <p:sp>
        <p:nvSpPr>
          <p:cNvPr id="3" name="Plassholder for innhold 2">
            <a:extLst>
              <a:ext uri="{FF2B5EF4-FFF2-40B4-BE49-F238E27FC236}">
                <a16:creationId xmlns:a16="http://schemas.microsoft.com/office/drawing/2014/main" id="{71A2CB8D-C259-6CEE-9214-F6907085430E}"/>
              </a:ext>
            </a:extLst>
          </p:cNvPr>
          <p:cNvSpPr>
            <a:spLocks noGrp="1"/>
          </p:cNvSpPr>
          <p:nvPr>
            <p:ph idx="1"/>
          </p:nvPr>
        </p:nvSpPr>
        <p:spPr>
          <a:xfrm>
            <a:off x="838200" y="1467294"/>
            <a:ext cx="10515600" cy="4709669"/>
          </a:xfrm>
        </p:spPr>
        <p:txBody>
          <a:bodyPr>
            <a:normAutofit fontScale="92500" lnSpcReduction="10000"/>
          </a:bodyPr>
          <a:lstStyle/>
          <a:p>
            <a:pPr marL="0" indent="0" algn="l">
              <a:buNone/>
            </a:pPr>
            <a:r>
              <a:rPr lang="nb-NO" sz="2800" b="0" i="0" u="none" strike="noStrike" baseline="0" dirty="0">
                <a:solidFill>
                  <a:srgbClr val="6B7281"/>
                </a:solidFill>
                <a:latin typeface="Inter-Regular"/>
              </a:rPr>
              <a:t>						</a:t>
            </a:r>
            <a:r>
              <a:rPr lang="nb-NO" sz="2600" b="0" i="1" u="none" strike="noStrike" baseline="0" dirty="0">
                <a:solidFill>
                  <a:srgbClr val="6B7281"/>
                </a:solidFill>
                <a:latin typeface="Inter-Regular"/>
              </a:rPr>
              <a:t>Svar 		Prosent</a:t>
            </a:r>
          </a:p>
          <a:p>
            <a:pPr marL="0" indent="0" algn="l">
              <a:buNone/>
            </a:pPr>
            <a:r>
              <a:rPr lang="nb-NO" sz="2800" b="0" i="0" u="none" strike="noStrike" baseline="0" dirty="0">
                <a:solidFill>
                  <a:srgbClr val="1F2937"/>
                </a:solidFill>
                <a:latin typeface="Inter-Regular"/>
              </a:rPr>
              <a:t>Bruker ikke internett 			32 		  1.29%</a:t>
            </a:r>
          </a:p>
          <a:p>
            <a:pPr marL="0" indent="0" algn="l">
              <a:buNone/>
            </a:pPr>
            <a:r>
              <a:rPr lang="nb-NO" sz="2800" b="0" i="0" u="none" strike="noStrike" baseline="0" dirty="0">
                <a:solidFill>
                  <a:srgbClr val="1F2937"/>
                </a:solidFill>
                <a:latin typeface="Inter-Regular"/>
              </a:rPr>
              <a:t>Til nettbank 					537 		21.71%</a:t>
            </a:r>
          </a:p>
          <a:p>
            <a:pPr marL="0" indent="0" algn="l">
              <a:buNone/>
            </a:pPr>
            <a:r>
              <a:rPr lang="nb-NO" sz="2800" b="0" i="0" u="none" strike="noStrike" baseline="0" dirty="0">
                <a:solidFill>
                  <a:srgbClr val="1F2937"/>
                </a:solidFill>
                <a:latin typeface="Inter-Regular"/>
              </a:rPr>
              <a:t>Leser nyheter 				518 		20.94%</a:t>
            </a:r>
          </a:p>
          <a:p>
            <a:pPr marL="0" indent="0" algn="l">
              <a:buNone/>
            </a:pPr>
            <a:r>
              <a:rPr lang="nb-NO" sz="2800" b="0" i="0" u="none" strike="noStrike" baseline="0" dirty="0">
                <a:solidFill>
                  <a:srgbClr val="1F2937"/>
                </a:solidFill>
                <a:latin typeface="Inter-Regular"/>
              </a:rPr>
              <a:t>Sosiale medier 				411 		16.61%</a:t>
            </a:r>
          </a:p>
          <a:p>
            <a:pPr marL="0" indent="0" algn="l">
              <a:buNone/>
            </a:pPr>
            <a:r>
              <a:rPr lang="nb-NO" sz="2800" b="0" i="0" u="none" strike="noStrike" baseline="0" dirty="0">
                <a:solidFill>
                  <a:srgbClr val="1F2937"/>
                </a:solidFill>
                <a:latin typeface="Inter-Regular"/>
              </a:rPr>
              <a:t>Informasjon fra offentlige tjenester </a:t>
            </a:r>
          </a:p>
          <a:p>
            <a:pPr marL="0" indent="0" algn="l">
              <a:buNone/>
            </a:pPr>
            <a:r>
              <a:rPr lang="nb-NO" sz="2800" b="0" i="0" u="none" strike="noStrike" baseline="0" dirty="0">
                <a:solidFill>
                  <a:srgbClr val="1F2937"/>
                </a:solidFill>
                <a:latin typeface="Inter-Regular"/>
              </a:rPr>
              <a:t>(eks </a:t>
            </a:r>
            <a:r>
              <a:rPr lang="nb-NO" sz="2800" b="0" i="0" u="none" strike="noStrike" baseline="0" dirty="0" err="1">
                <a:solidFill>
                  <a:srgbClr val="1F2937"/>
                </a:solidFill>
                <a:latin typeface="Inter-Regular"/>
              </a:rPr>
              <a:t>Helsenorge,kommunen</a:t>
            </a:r>
            <a:r>
              <a:rPr lang="nb-NO" sz="2800" b="0" i="0" u="none" strike="noStrike" baseline="0" dirty="0">
                <a:solidFill>
                  <a:srgbClr val="1F2937"/>
                </a:solidFill>
                <a:latin typeface="Inter-Regular"/>
              </a:rPr>
              <a:t> </a:t>
            </a:r>
            <a:r>
              <a:rPr lang="nb-NO" sz="2800" b="0" i="0" u="none" strike="noStrike" baseline="0" dirty="0" err="1">
                <a:solidFill>
                  <a:srgbClr val="1F2937"/>
                </a:solidFill>
                <a:latin typeface="Inter-Regular"/>
              </a:rPr>
              <a:t>o.l</a:t>
            </a:r>
            <a:r>
              <a:rPr lang="nb-NO" sz="2800" b="0" i="0" u="none" strike="noStrike" baseline="0" dirty="0">
                <a:solidFill>
                  <a:srgbClr val="1F2937"/>
                </a:solidFill>
                <a:latin typeface="Inter-Regular"/>
              </a:rPr>
              <a:t>)		497 		20.09%</a:t>
            </a:r>
          </a:p>
          <a:p>
            <a:pPr marL="0" indent="0" algn="l">
              <a:buNone/>
            </a:pPr>
            <a:r>
              <a:rPr lang="nb-NO" sz="2800" b="0" i="0" u="none" strike="noStrike" baseline="0" dirty="0">
                <a:solidFill>
                  <a:srgbClr val="1F2937"/>
                </a:solidFill>
                <a:latin typeface="Inter-Regular"/>
              </a:rPr>
              <a:t>Kommunikasjon via internett </a:t>
            </a:r>
          </a:p>
          <a:p>
            <a:pPr marL="0" indent="0" algn="l">
              <a:buNone/>
            </a:pPr>
            <a:r>
              <a:rPr lang="nb-NO" sz="2800" b="0" i="0" u="none" strike="noStrike" baseline="0" dirty="0">
                <a:solidFill>
                  <a:srgbClr val="1F2937"/>
                </a:solidFill>
                <a:latin typeface="Inter-Regular"/>
              </a:rPr>
              <a:t>(eks </a:t>
            </a:r>
            <a:r>
              <a:rPr lang="nb-NO" sz="2800" b="0" i="0" u="none" strike="noStrike" baseline="0" dirty="0" err="1">
                <a:solidFill>
                  <a:srgbClr val="1F2937"/>
                </a:solidFill>
                <a:latin typeface="Inter-Regular"/>
              </a:rPr>
              <a:t>Facetime</a:t>
            </a:r>
            <a:r>
              <a:rPr lang="nb-NO" sz="2800" b="0" i="0" u="none" strike="noStrike" baseline="0" dirty="0">
                <a:solidFill>
                  <a:srgbClr val="1F2937"/>
                </a:solidFill>
                <a:latin typeface="Inter-Regular"/>
              </a:rPr>
              <a:t>, Messenger, Skype </a:t>
            </a:r>
            <a:r>
              <a:rPr lang="nb-NO" sz="2800" b="0" i="0" u="none" strike="noStrike" baseline="0" dirty="0" err="1">
                <a:solidFill>
                  <a:srgbClr val="1F2937"/>
                </a:solidFill>
                <a:latin typeface="Inter-Regular"/>
              </a:rPr>
              <a:t>osv</a:t>
            </a:r>
            <a:r>
              <a:rPr lang="nb-NO" sz="2800" b="0" i="0" u="none" strike="noStrike" baseline="0" dirty="0">
                <a:solidFill>
                  <a:srgbClr val="1F2937"/>
                </a:solidFill>
                <a:latin typeface="Inter-Regular"/>
              </a:rPr>
              <a:t>)	378 		15.28%</a:t>
            </a:r>
          </a:p>
          <a:p>
            <a:pPr marL="0" indent="0" algn="l">
              <a:buNone/>
            </a:pPr>
            <a:r>
              <a:rPr lang="nb-NO" sz="2800" b="0" i="0" u="none" strike="noStrike" baseline="0" dirty="0">
                <a:solidFill>
                  <a:srgbClr val="1F2937"/>
                </a:solidFill>
                <a:latin typeface="Inter-Regular"/>
              </a:rPr>
              <a:t>Annet 						101 		  4.08%</a:t>
            </a:r>
            <a:endParaRPr lang="nb-NO" dirty="0"/>
          </a:p>
        </p:txBody>
      </p:sp>
    </p:spTree>
    <p:extLst>
      <p:ext uri="{BB962C8B-B14F-4D97-AF65-F5344CB8AC3E}">
        <p14:creationId xmlns:p14="http://schemas.microsoft.com/office/powerpoint/2010/main" val="1628275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3F1C46B-07B1-5664-116E-773B76374518}"/>
              </a:ext>
            </a:extLst>
          </p:cNvPr>
          <p:cNvSpPr>
            <a:spLocks noGrp="1"/>
          </p:cNvSpPr>
          <p:nvPr>
            <p:ph type="title"/>
          </p:nvPr>
        </p:nvSpPr>
        <p:spPr>
          <a:xfrm>
            <a:off x="838200" y="365125"/>
            <a:ext cx="10515600" cy="1049005"/>
          </a:xfrm>
        </p:spPr>
        <p:txBody>
          <a:bodyPr>
            <a:noAutofit/>
          </a:bodyPr>
          <a:lstStyle/>
          <a:p>
            <a:r>
              <a:rPr lang="nb-NO" sz="2800" b="0" i="0" u="none" strike="noStrike" baseline="0" dirty="0">
                <a:solidFill>
                  <a:srgbClr val="111827"/>
                </a:solidFill>
                <a:latin typeface="GimbalGrot-Reg"/>
              </a:rPr>
              <a:t>19. Om du skulle få behov for praktisk hjelp (handle varer, snømåking </a:t>
            </a:r>
            <a:r>
              <a:rPr lang="nb-NO" sz="2800" b="0" i="0" u="none" strike="noStrike" baseline="0" dirty="0" err="1">
                <a:solidFill>
                  <a:srgbClr val="111827"/>
                </a:solidFill>
                <a:latin typeface="GimbalGrot-Reg"/>
              </a:rPr>
              <a:t>etc</a:t>
            </a:r>
            <a:r>
              <a:rPr lang="nb-NO" sz="2800" b="0" i="0" u="none" strike="noStrike" baseline="0" dirty="0">
                <a:solidFill>
                  <a:srgbClr val="111827"/>
                </a:solidFill>
                <a:latin typeface="GimbalGrot-Reg"/>
              </a:rPr>
              <a:t>) kan du tenke deg å benytte en digital plattform (for eksempel Nyby) til å be om hjelp til dette?</a:t>
            </a:r>
            <a:endParaRPr lang="nb-NO" sz="2800" dirty="0"/>
          </a:p>
        </p:txBody>
      </p:sp>
      <p:sp>
        <p:nvSpPr>
          <p:cNvPr id="3" name="Plassholder for innhold 2">
            <a:extLst>
              <a:ext uri="{FF2B5EF4-FFF2-40B4-BE49-F238E27FC236}">
                <a16:creationId xmlns:a16="http://schemas.microsoft.com/office/drawing/2014/main" id="{099E7E81-6185-65ED-4C74-A97EEB530E7C}"/>
              </a:ext>
            </a:extLst>
          </p:cNvPr>
          <p:cNvSpPr>
            <a:spLocks noGrp="1"/>
          </p:cNvSpPr>
          <p:nvPr>
            <p:ph idx="1"/>
          </p:nvPr>
        </p:nvSpPr>
        <p:spPr>
          <a:xfrm>
            <a:off x="838200" y="1626781"/>
            <a:ext cx="10515600" cy="4550182"/>
          </a:xfrm>
        </p:spPr>
        <p:txBody>
          <a:bodyPr/>
          <a:lstStyle/>
          <a:p>
            <a:pPr marL="0" indent="0">
              <a:buNone/>
            </a:pPr>
            <a:r>
              <a:rPr lang="nb-NO" dirty="0"/>
              <a:t>							</a:t>
            </a:r>
            <a:r>
              <a:rPr lang="nb-NO" sz="2400" i="1" dirty="0"/>
              <a:t>Svar 		Prosent</a:t>
            </a:r>
          </a:p>
          <a:p>
            <a:pPr marL="0" indent="0">
              <a:buNone/>
            </a:pPr>
            <a:r>
              <a:rPr lang="nb-NO" dirty="0"/>
              <a:t>Ja, gjerne 						199 		33.96%</a:t>
            </a:r>
          </a:p>
          <a:p>
            <a:pPr marL="0" indent="0">
              <a:buNone/>
            </a:pPr>
            <a:r>
              <a:rPr lang="nb-NO" dirty="0"/>
              <a:t>Ja, dersom jeg ikke kunne mottatt </a:t>
            </a:r>
          </a:p>
          <a:p>
            <a:pPr marL="0" indent="0">
              <a:buNone/>
            </a:pPr>
            <a:r>
              <a:rPr lang="nb-NO" dirty="0"/>
              <a:t>hjelp på annen måte 				241 		41.13%</a:t>
            </a:r>
          </a:p>
          <a:p>
            <a:pPr marL="0" indent="0">
              <a:buNone/>
            </a:pPr>
            <a:r>
              <a:rPr lang="nb-NO" dirty="0"/>
              <a:t>Nei 							56 		  9.56%</a:t>
            </a:r>
          </a:p>
          <a:p>
            <a:pPr marL="0" indent="0">
              <a:buNone/>
            </a:pPr>
            <a:r>
              <a:rPr lang="nb-NO" dirty="0"/>
              <a:t>Usikker på om jeg ville fått det til 		31 		  5.29%</a:t>
            </a:r>
          </a:p>
          <a:p>
            <a:pPr marL="0" indent="0">
              <a:buNone/>
            </a:pPr>
            <a:r>
              <a:rPr lang="nb-NO" dirty="0"/>
              <a:t>Vet ikke 						59 		10.07%</a:t>
            </a:r>
          </a:p>
        </p:txBody>
      </p:sp>
    </p:spTree>
    <p:extLst>
      <p:ext uri="{BB962C8B-B14F-4D97-AF65-F5344CB8AC3E}">
        <p14:creationId xmlns:p14="http://schemas.microsoft.com/office/powerpoint/2010/main" val="2830109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F418EFA-C826-ACFD-6537-5C1D141A5F0D}"/>
              </a:ext>
            </a:extLst>
          </p:cNvPr>
          <p:cNvSpPr>
            <a:spLocks noGrp="1"/>
          </p:cNvSpPr>
          <p:nvPr>
            <p:ph type="title"/>
          </p:nvPr>
        </p:nvSpPr>
        <p:spPr/>
        <p:txBody>
          <a:bodyPr/>
          <a:lstStyle/>
          <a:p>
            <a:r>
              <a:rPr lang="nb-NO" dirty="0"/>
              <a:t>20. Har du smarttelefon?</a:t>
            </a:r>
          </a:p>
        </p:txBody>
      </p:sp>
      <p:sp>
        <p:nvSpPr>
          <p:cNvPr id="3" name="Plassholder for innhold 2">
            <a:extLst>
              <a:ext uri="{FF2B5EF4-FFF2-40B4-BE49-F238E27FC236}">
                <a16:creationId xmlns:a16="http://schemas.microsoft.com/office/drawing/2014/main" id="{0D64F837-DD71-24B0-8C6F-9AB18FE31C91}"/>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Ja 			521 		88.61%</a:t>
            </a:r>
          </a:p>
          <a:p>
            <a:pPr marL="0" indent="0">
              <a:buNone/>
            </a:pPr>
            <a:r>
              <a:rPr lang="nb-NO" dirty="0"/>
              <a:t>Nei 			  61 		10.37%</a:t>
            </a:r>
          </a:p>
          <a:p>
            <a:pPr marL="0" indent="0">
              <a:buNone/>
            </a:pPr>
            <a:r>
              <a:rPr lang="nb-NO" dirty="0"/>
              <a:t>Vet ikke 		    6 		   1.02%</a:t>
            </a:r>
          </a:p>
        </p:txBody>
      </p:sp>
    </p:spTree>
    <p:extLst>
      <p:ext uri="{BB962C8B-B14F-4D97-AF65-F5344CB8AC3E}">
        <p14:creationId xmlns:p14="http://schemas.microsoft.com/office/powerpoint/2010/main" val="2855168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4703DF-80DA-D4D8-1730-47061970B8D8}"/>
              </a:ext>
            </a:extLst>
          </p:cNvPr>
          <p:cNvSpPr>
            <a:spLocks noGrp="1"/>
          </p:cNvSpPr>
          <p:nvPr>
            <p:ph type="title"/>
          </p:nvPr>
        </p:nvSpPr>
        <p:spPr>
          <a:xfrm>
            <a:off x="838200" y="365126"/>
            <a:ext cx="10515600" cy="910782"/>
          </a:xfrm>
        </p:spPr>
        <p:txBody>
          <a:bodyPr>
            <a:normAutofit fontScale="90000"/>
          </a:bodyPr>
          <a:lstStyle/>
          <a:p>
            <a:r>
              <a:rPr lang="nb-NO" sz="3600" dirty="0"/>
              <a:t>21. Det finnes gode sosiale møteplasser tilgjengelig for meg</a:t>
            </a:r>
          </a:p>
        </p:txBody>
      </p:sp>
      <p:sp>
        <p:nvSpPr>
          <p:cNvPr id="3" name="Plassholder for innhold 2">
            <a:extLst>
              <a:ext uri="{FF2B5EF4-FFF2-40B4-BE49-F238E27FC236}">
                <a16:creationId xmlns:a16="http://schemas.microsoft.com/office/drawing/2014/main" id="{ABA5DE71-DEB1-628D-2E0F-1D511634A4DE}"/>
              </a:ext>
            </a:extLst>
          </p:cNvPr>
          <p:cNvSpPr>
            <a:spLocks noGrp="1"/>
          </p:cNvSpPr>
          <p:nvPr>
            <p:ph idx="1"/>
          </p:nvPr>
        </p:nvSpPr>
        <p:spPr>
          <a:xfrm>
            <a:off x="838200" y="1509823"/>
            <a:ext cx="10515600" cy="4667140"/>
          </a:xfrm>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Veldig uenig 			10 		   1.71%</a:t>
            </a:r>
          </a:p>
          <a:p>
            <a:pPr marL="0" indent="0">
              <a:buNone/>
            </a:pPr>
            <a:r>
              <a:rPr lang="nb-NO" dirty="0"/>
              <a:t>Uenig 				10 		   1.71%</a:t>
            </a:r>
          </a:p>
          <a:p>
            <a:pPr marL="0" indent="0">
              <a:buNone/>
            </a:pPr>
            <a:r>
              <a:rPr lang="nb-NO" dirty="0"/>
              <a:t>Hverken enig eller uenig 	142		 24.32%</a:t>
            </a:r>
          </a:p>
          <a:p>
            <a:pPr marL="0" indent="0">
              <a:buNone/>
            </a:pPr>
            <a:r>
              <a:rPr lang="nb-NO" dirty="0"/>
              <a:t>Enig 					147 		25.17%</a:t>
            </a:r>
          </a:p>
          <a:p>
            <a:pPr marL="0" indent="0">
              <a:buNone/>
            </a:pPr>
            <a:r>
              <a:rPr lang="nb-NO" dirty="0"/>
              <a:t>Veldig enig 				275 		47.09%</a:t>
            </a:r>
          </a:p>
          <a:p>
            <a:pPr marL="0" indent="0">
              <a:buNone/>
            </a:pPr>
            <a:endParaRPr lang="nb-NO" dirty="0"/>
          </a:p>
          <a:p>
            <a:pPr marL="0" indent="0">
              <a:buNone/>
            </a:pPr>
            <a:r>
              <a:rPr lang="nb-NO" sz="1600" dirty="0"/>
              <a:t>Merknad: Tilgang på gode sosiale møteplasser synes å avta noe for økende </a:t>
            </a:r>
            <a:r>
              <a:rPr lang="nb-NO" sz="1600" dirty="0" err="1"/>
              <a:t>aldresgruppe</a:t>
            </a:r>
            <a:r>
              <a:rPr lang="nb-NO" sz="1600" dirty="0"/>
              <a:t>.</a:t>
            </a:r>
          </a:p>
        </p:txBody>
      </p:sp>
    </p:spTree>
    <p:extLst>
      <p:ext uri="{BB962C8B-B14F-4D97-AF65-F5344CB8AC3E}">
        <p14:creationId xmlns:p14="http://schemas.microsoft.com/office/powerpoint/2010/main" val="25707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905EF41-7E3F-BAC7-5D7E-4C08F01214A7}"/>
              </a:ext>
            </a:extLst>
          </p:cNvPr>
          <p:cNvSpPr>
            <a:spLocks noGrp="1"/>
          </p:cNvSpPr>
          <p:nvPr>
            <p:ph type="title"/>
          </p:nvPr>
        </p:nvSpPr>
        <p:spPr>
          <a:xfrm>
            <a:off x="838200" y="365125"/>
            <a:ext cx="10515600" cy="910782"/>
          </a:xfrm>
        </p:spPr>
        <p:txBody>
          <a:bodyPr>
            <a:normAutofit fontScale="90000"/>
          </a:bodyPr>
          <a:lstStyle/>
          <a:p>
            <a:r>
              <a:rPr lang="nb-NO" sz="3600" dirty="0"/>
              <a:t>22. Hvordan kommer du deg dit du ønsker? (Flere kryss er mulig)</a:t>
            </a:r>
          </a:p>
        </p:txBody>
      </p:sp>
      <p:sp>
        <p:nvSpPr>
          <p:cNvPr id="3" name="Plassholder for innhold 2">
            <a:extLst>
              <a:ext uri="{FF2B5EF4-FFF2-40B4-BE49-F238E27FC236}">
                <a16:creationId xmlns:a16="http://schemas.microsoft.com/office/drawing/2014/main" id="{33475589-9C84-055C-1112-6F24D64187E9}"/>
              </a:ext>
            </a:extLst>
          </p:cNvPr>
          <p:cNvSpPr>
            <a:spLocks noGrp="1"/>
          </p:cNvSpPr>
          <p:nvPr>
            <p:ph idx="1"/>
          </p:nvPr>
        </p:nvSpPr>
        <p:spPr>
          <a:xfrm>
            <a:off x="838200" y="1275907"/>
            <a:ext cx="10515600" cy="4901056"/>
          </a:xfrm>
        </p:spPr>
        <p:txBody>
          <a:bodyPr>
            <a:normAutofit lnSpcReduction="10000"/>
          </a:bodyPr>
          <a:lstStyle/>
          <a:p>
            <a:pPr marL="0" indent="0">
              <a:buNone/>
            </a:pPr>
            <a:r>
              <a:rPr lang="nb-NO" dirty="0"/>
              <a:t>								</a:t>
            </a:r>
            <a:r>
              <a:rPr lang="nb-NO" sz="2400" i="1" dirty="0"/>
              <a:t>Svar 		Prosent</a:t>
            </a:r>
          </a:p>
          <a:p>
            <a:pPr marL="0" indent="0">
              <a:buNone/>
            </a:pPr>
            <a:r>
              <a:rPr lang="nb-NO" dirty="0"/>
              <a:t>Kjører egen bil 						521 		44.91%</a:t>
            </a:r>
          </a:p>
          <a:p>
            <a:pPr marL="0" indent="0">
              <a:buNone/>
            </a:pPr>
            <a:r>
              <a:rPr lang="nb-NO" dirty="0"/>
              <a:t>Sitter på med noen i min husstand 			145 		12.5%</a:t>
            </a:r>
          </a:p>
          <a:p>
            <a:pPr marL="0" indent="0">
              <a:buNone/>
            </a:pPr>
            <a:r>
              <a:rPr lang="nb-NO" dirty="0"/>
              <a:t>Sitter på med andre					 82 		7.07%</a:t>
            </a:r>
          </a:p>
          <a:p>
            <a:pPr marL="0" indent="0">
              <a:buNone/>
            </a:pPr>
            <a:r>
              <a:rPr lang="nb-NO" dirty="0"/>
              <a:t>Sykler eller går 						291 		25.09%</a:t>
            </a:r>
          </a:p>
          <a:p>
            <a:pPr marL="0" indent="0">
              <a:buNone/>
            </a:pPr>
            <a:r>
              <a:rPr lang="nb-NO" dirty="0"/>
              <a:t>Bruker TT-kort/drosjelapp 				9    	               0,78%</a:t>
            </a:r>
          </a:p>
          <a:p>
            <a:pPr marL="0" indent="0">
              <a:buNone/>
            </a:pPr>
            <a:r>
              <a:rPr lang="nb-NO" dirty="0"/>
              <a:t>Bruker buss 						38 		3.28%</a:t>
            </a:r>
          </a:p>
          <a:p>
            <a:pPr marL="0" indent="0">
              <a:buNone/>
            </a:pPr>
            <a:r>
              <a:rPr lang="nb-NO" dirty="0"/>
              <a:t>Taxi 								20 		1.72%</a:t>
            </a:r>
          </a:p>
          <a:p>
            <a:pPr marL="0" indent="0">
              <a:buNone/>
            </a:pPr>
            <a:r>
              <a:rPr lang="nb-NO" dirty="0"/>
              <a:t>Jeg kommer meg i liten grad dit jeg ønsker 		16 		1.38%</a:t>
            </a:r>
          </a:p>
          <a:p>
            <a:pPr marL="0" indent="0">
              <a:buNone/>
            </a:pPr>
            <a:r>
              <a:rPr lang="nb-NO" dirty="0"/>
              <a:t>Annet 							38 		3.28%</a:t>
            </a:r>
          </a:p>
        </p:txBody>
      </p:sp>
    </p:spTree>
    <p:extLst>
      <p:ext uri="{BB962C8B-B14F-4D97-AF65-F5344CB8AC3E}">
        <p14:creationId xmlns:p14="http://schemas.microsoft.com/office/powerpoint/2010/main" val="4218334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FB8AE10-5C40-B31C-BC03-CF834DA7F992}"/>
              </a:ext>
            </a:extLst>
          </p:cNvPr>
          <p:cNvSpPr>
            <a:spLocks noGrp="1"/>
          </p:cNvSpPr>
          <p:nvPr>
            <p:ph type="title"/>
          </p:nvPr>
        </p:nvSpPr>
        <p:spPr>
          <a:xfrm>
            <a:off x="838200" y="365125"/>
            <a:ext cx="10515600" cy="1049005"/>
          </a:xfrm>
        </p:spPr>
        <p:txBody>
          <a:bodyPr>
            <a:noAutofit/>
          </a:bodyPr>
          <a:lstStyle/>
          <a:p>
            <a:r>
              <a:rPr lang="nb-NO" sz="2800" b="0" i="0" u="none" strike="noStrike" baseline="0" dirty="0">
                <a:solidFill>
                  <a:srgbClr val="111827"/>
                </a:solidFill>
                <a:latin typeface="GimbalGrot-Reg"/>
              </a:rPr>
              <a:t>23. Synes du det er god nok fysisk tilrettelegging og fremkommelighet på ditt tettsted, </a:t>
            </a:r>
            <a:r>
              <a:rPr lang="nb-NO" sz="2800" b="0" i="0" u="none" strike="noStrike" baseline="0" dirty="0" err="1">
                <a:solidFill>
                  <a:srgbClr val="111827"/>
                </a:solidFill>
                <a:latin typeface="GimbalGrot-Reg"/>
              </a:rPr>
              <a:t>f.eks</a:t>
            </a:r>
            <a:r>
              <a:rPr lang="nb-NO" sz="2800" b="0" i="0" u="none" strike="noStrike" baseline="0" dirty="0">
                <a:solidFill>
                  <a:srgbClr val="111827"/>
                </a:solidFill>
                <a:latin typeface="GimbalGrot-Reg"/>
              </a:rPr>
              <a:t> god gatebelysning, nok hvilebenker, få hindre for hjelpemidler?</a:t>
            </a:r>
            <a:endParaRPr lang="nb-NO" sz="2800" dirty="0"/>
          </a:p>
        </p:txBody>
      </p:sp>
      <p:sp>
        <p:nvSpPr>
          <p:cNvPr id="3" name="Plassholder for innhold 2">
            <a:extLst>
              <a:ext uri="{FF2B5EF4-FFF2-40B4-BE49-F238E27FC236}">
                <a16:creationId xmlns:a16="http://schemas.microsoft.com/office/drawing/2014/main" id="{C428C1F5-50EE-A61E-C199-5F3641C3C2B9}"/>
              </a:ext>
            </a:extLst>
          </p:cNvPr>
          <p:cNvSpPr>
            <a:spLocks noGrp="1"/>
          </p:cNvSpPr>
          <p:nvPr>
            <p:ph idx="1"/>
          </p:nvPr>
        </p:nvSpPr>
        <p:spPr>
          <a:xfrm>
            <a:off x="838200" y="1531088"/>
            <a:ext cx="10515600" cy="4645875"/>
          </a:xfrm>
        </p:spPr>
        <p:txBody>
          <a:bodyPr/>
          <a:lstStyle/>
          <a:p>
            <a:endParaRPr lang="nb-NO" dirty="0"/>
          </a:p>
          <a:p>
            <a:endParaRPr lang="nb-NO" dirty="0"/>
          </a:p>
          <a:p>
            <a:pPr marL="0" indent="0">
              <a:buNone/>
            </a:pPr>
            <a:r>
              <a:rPr lang="nb-NO" dirty="0"/>
              <a:t>			</a:t>
            </a:r>
            <a:r>
              <a:rPr lang="nb-NO" sz="2400" i="1" dirty="0"/>
              <a:t>Svar 		Prosent</a:t>
            </a:r>
          </a:p>
          <a:p>
            <a:pPr marL="0" indent="0">
              <a:buNone/>
            </a:pPr>
            <a:r>
              <a:rPr lang="nb-NO" dirty="0"/>
              <a:t>Ja 			411 		72.61%</a:t>
            </a:r>
          </a:p>
          <a:p>
            <a:pPr marL="0" indent="0">
              <a:buNone/>
            </a:pPr>
            <a:r>
              <a:rPr lang="nb-NO" dirty="0"/>
              <a:t>Nei 			73 		12.90%</a:t>
            </a:r>
          </a:p>
          <a:p>
            <a:pPr marL="0" indent="0">
              <a:buNone/>
            </a:pPr>
            <a:r>
              <a:rPr lang="nb-NO" dirty="0"/>
              <a:t>Kommentar		 82 		14.49%</a:t>
            </a:r>
          </a:p>
          <a:p>
            <a:pPr marL="0" indent="0">
              <a:buNone/>
            </a:pPr>
            <a:endParaRPr lang="nb-NO" dirty="0"/>
          </a:p>
          <a:p>
            <a:pPr marL="0" indent="0">
              <a:buNone/>
            </a:pPr>
            <a:r>
              <a:rPr lang="nb-NO" dirty="0"/>
              <a:t>Kommentar: Les eget.  Vanligste kommentar: Benker. </a:t>
            </a:r>
          </a:p>
        </p:txBody>
      </p:sp>
    </p:spTree>
    <p:extLst>
      <p:ext uri="{BB962C8B-B14F-4D97-AF65-F5344CB8AC3E}">
        <p14:creationId xmlns:p14="http://schemas.microsoft.com/office/powerpoint/2010/main" val="162394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666909-598F-635D-6080-D827A3ADE5D4}"/>
              </a:ext>
            </a:extLst>
          </p:cNvPr>
          <p:cNvSpPr>
            <a:spLocks noGrp="1"/>
          </p:cNvSpPr>
          <p:nvPr>
            <p:ph type="title"/>
          </p:nvPr>
        </p:nvSpPr>
        <p:spPr>
          <a:xfrm>
            <a:off x="838200" y="365125"/>
            <a:ext cx="10515600" cy="1123433"/>
          </a:xfrm>
        </p:spPr>
        <p:txBody>
          <a:bodyPr>
            <a:noAutofit/>
          </a:bodyPr>
          <a:lstStyle/>
          <a:p>
            <a:r>
              <a:rPr lang="nb-NO" sz="3200" b="0" i="0" u="none" strike="noStrike" baseline="0" dirty="0">
                <a:solidFill>
                  <a:srgbClr val="111827"/>
                </a:solidFill>
                <a:latin typeface="GimbalGrot-Reg"/>
              </a:rPr>
              <a:t>24. Bruker du noen form for velferdsteknologi (VFT) i dag? Eksempler kan være: Trygghetsalarm, Komp (skjerm/ kommunikasjonsverktøy), medisindispenser </a:t>
            </a:r>
            <a:r>
              <a:rPr lang="nb-NO" sz="3200" b="0" i="0" u="none" strike="noStrike" baseline="0" dirty="0" err="1">
                <a:solidFill>
                  <a:srgbClr val="111827"/>
                </a:solidFill>
                <a:latin typeface="GimbalGrot-Reg"/>
              </a:rPr>
              <a:t>osv</a:t>
            </a:r>
            <a:endParaRPr lang="nb-NO" sz="3200" dirty="0"/>
          </a:p>
        </p:txBody>
      </p:sp>
      <p:sp>
        <p:nvSpPr>
          <p:cNvPr id="3" name="Plassholder for innhold 2">
            <a:extLst>
              <a:ext uri="{FF2B5EF4-FFF2-40B4-BE49-F238E27FC236}">
                <a16:creationId xmlns:a16="http://schemas.microsoft.com/office/drawing/2014/main" id="{FC8322F2-3E66-3E78-8C54-94AB291EA28A}"/>
              </a:ext>
            </a:extLst>
          </p:cNvPr>
          <p:cNvSpPr>
            <a:spLocks noGrp="1"/>
          </p:cNvSpPr>
          <p:nvPr>
            <p:ph idx="1"/>
          </p:nvPr>
        </p:nvSpPr>
        <p:spPr>
          <a:xfrm>
            <a:off x="838200" y="1711842"/>
            <a:ext cx="10515600" cy="4465121"/>
          </a:xfrm>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Ja 			49 		  8.39%</a:t>
            </a:r>
          </a:p>
          <a:p>
            <a:pPr marL="0" indent="0">
              <a:buNone/>
            </a:pPr>
            <a:r>
              <a:rPr lang="nb-NO" dirty="0"/>
              <a:t>Nei 			535 		91.61%</a:t>
            </a:r>
          </a:p>
        </p:txBody>
      </p:sp>
    </p:spTree>
    <p:extLst>
      <p:ext uri="{BB962C8B-B14F-4D97-AF65-F5344CB8AC3E}">
        <p14:creationId xmlns:p14="http://schemas.microsoft.com/office/powerpoint/2010/main" val="3577163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FE730F0-E0D2-2464-3CD7-A5A425A097AD}"/>
              </a:ext>
            </a:extLst>
          </p:cNvPr>
          <p:cNvSpPr>
            <a:spLocks noGrp="1"/>
          </p:cNvSpPr>
          <p:nvPr>
            <p:ph type="title"/>
          </p:nvPr>
        </p:nvSpPr>
        <p:spPr/>
        <p:txBody>
          <a:bodyPr>
            <a:normAutofit/>
          </a:bodyPr>
          <a:lstStyle/>
          <a:p>
            <a:r>
              <a:rPr lang="nb-NO" sz="3600" dirty="0"/>
              <a:t>25. Hvor mange ganger i uka går du tur eller utfører annen fysisk aktivitet?</a:t>
            </a:r>
          </a:p>
        </p:txBody>
      </p:sp>
      <p:sp>
        <p:nvSpPr>
          <p:cNvPr id="3" name="Plassholder for innhold 2">
            <a:extLst>
              <a:ext uri="{FF2B5EF4-FFF2-40B4-BE49-F238E27FC236}">
                <a16:creationId xmlns:a16="http://schemas.microsoft.com/office/drawing/2014/main" id="{C2A94298-555F-C89B-CC85-5A652D43D89A}"/>
              </a:ext>
            </a:extLst>
          </p:cNvPr>
          <p:cNvSpPr>
            <a:spLocks noGrp="1"/>
          </p:cNvSpPr>
          <p:nvPr>
            <p:ph idx="1"/>
          </p:nvPr>
        </p:nvSpPr>
        <p:spPr>
          <a:xfrm>
            <a:off x="838200" y="1456659"/>
            <a:ext cx="10515600" cy="4720303"/>
          </a:xfrm>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4 ganger eller mer pr uke 		310 		53.08%</a:t>
            </a:r>
          </a:p>
          <a:p>
            <a:pPr marL="0" indent="0">
              <a:buNone/>
            </a:pPr>
            <a:r>
              <a:rPr lang="nb-NO" dirty="0"/>
              <a:t>1-3 ganger pr uke 				217 		37.16%</a:t>
            </a:r>
          </a:p>
          <a:p>
            <a:pPr marL="0" indent="0">
              <a:buNone/>
            </a:pPr>
            <a:r>
              <a:rPr lang="nb-NO" dirty="0"/>
              <a:t>Sjeldnere 					  57 		9.76%</a:t>
            </a:r>
          </a:p>
        </p:txBody>
      </p:sp>
    </p:spTree>
    <p:extLst>
      <p:ext uri="{BB962C8B-B14F-4D97-AF65-F5344CB8AC3E}">
        <p14:creationId xmlns:p14="http://schemas.microsoft.com/office/powerpoint/2010/main" val="1716958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318905-8868-295A-E2C1-6126AF307A38}"/>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3B61C749-A60A-A78A-1B98-1AC28EDD2909}"/>
              </a:ext>
            </a:extLst>
          </p:cNvPr>
          <p:cNvSpPr>
            <a:spLocks noGrp="1"/>
          </p:cNvSpPr>
          <p:nvPr>
            <p:ph idx="1"/>
          </p:nvPr>
        </p:nvSpPr>
        <p:spPr/>
        <p:txBody>
          <a:bodyPr>
            <a:normAutofit/>
          </a:bodyPr>
          <a:lstStyle/>
          <a:p>
            <a:pPr marL="0" indent="0" algn="ctr">
              <a:buNone/>
            </a:pPr>
            <a:r>
              <a:rPr lang="nb-NO" sz="7200" dirty="0"/>
              <a:t>BO</a:t>
            </a:r>
          </a:p>
        </p:txBody>
      </p:sp>
    </p:spTree>
    <p:extLst>
      <p:ext uri="{BB962C8B-B14F-4D97-AF65-F5344CB8AC3E}">
        <p14:creationId xmlns:p14="http://schemas.microsoft.com/office/powerpoint/2010/main" val="3795749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03C569-9223-8F19-017D-16FBA59D7700}"/>
              </a:ext>
            </a:extLst>
          </p:cNvPr>
          <p:cNvSpPr>
            <a:spLocks noGrp="1"/>
          </p:cNvSpPr>
          <p:nvPr>
            <p:ph type="title"/>
          </p:nvPr>
        </p:nvSpPr>
        <p:spPr/>
        <p:txBody>
          <a:bodyPr>
            <a:noAutofit/>
          </a:bodyPr>
          <a:lstStyle/>
          <a:p>
            <a:r>
              <a:rPr lang="nb-NO" sz="3200" dirty="0"/>
              <a:t>26. I hvilken grad opplever du tap av funksjon? (</a:t>
            </a:r>
            <a:r>
              <a:rPr lang="nb-NO" sz="3200" dirty="0" err="1"/>
              <a:t>F.eks</a:t>
            </a:r>
            <a:r>
              <a:rPr lang="nb-NO" sz="3200" dirty="0"/>
              <a:t> nedsatt syn, hørsel, fysisk/psykisk </a:t>
            </a:r>
            <a:r>
              <a:rPr lang="nb-NO" sz="3200" dirty="0" err="1"/>
              <a:t>osv</a:t>
            </a:r>
            <a:r>
              <a:rPr lang="nb-NO" sz="3200" dirty="0"/>
              <a:t>)</a:t>
            </a:r>
          </a:p>
        </p:txBody>
      </p:sp>
      <p:sp>
        <p:nvSpPr>
          <p:cNvPr id="3" name="Plassholder for innhold 2">
            <a:extLst>
              <a:ext uri="{FF2B5EF4-FFF2-40B4-BE49-F238E27FC236}">
                <a16:creationId xmlns:a16="http://schemas.microsoft.com/office/drawing/2014/main" id="{7FD644E2-68A2-4777-DA5A-30F730BDA89E}"/>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Veldig liten grad 			140 		23.85%</a:t>
            </a:r>
          </a:p>
          <a:p>
            <a:pPr marL="0" indent="0">
              <a:buNone/>
            </a:pPr>
            <a:r>
              <a:rPr lang="nb-NO" dirty="0"/>
              <a:t>Liten grad 				223 		37.99%</a:t>
            </a:r>
          </a:p>
          <a:p>
            <a:pPr marL="0" indent="0">
              <a:buNone/>
            </a:pPr>
            <a:r>
              <a:rPr lang="nb-NO" dirty="0"/>
              <a:t>Nøytral 				175 		29.81%</a:t>
            </a:r>
          </a:p>
          <a:p>
            <a:pPr marL="0" indent="0">
              <a:buNone/>
            </a:pPr>
            <a:r>
              <a:rPr lang="nb-NO" dirty="0"/>
              <a:t>Stor grad 				  40 		  6.81%</a:t>
            </a:r>
          </a:p>
          <a:p>
            <a:pPr marL="0" indent="0">
              <a:buNone/>
            </a:pPr>
            <a:r>
              <a:rPr lang="nb-NO" dirty="0"/>
              <a:t>Veldig stor grad 			    9 		  1.53%</a:t>
            </a:r>
          </a:p>
        </p:txBody>
      </p:sp>
    </p:spTree>
    <p:extLst>
      <p:ext uri="{BB962C8B-B14F-4D97-AF65-F5344CB8AC3E}">
        <p14:creationId xmlns:p14="http://schemas.microsoft.com/office/powerpoint/2010/main" val="30933421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497797-7F08-5248-28DB-ED965D2420A3}"/>
              </a:ext>
            </a:extLst>
          </p:cNvPr>
          <p:cNvSpPr>
            <a:spLocks noGrp="1"/>
          </p:cNvSpPr>
          <p:nvPr>
            <p:ph type="title"/>
          </p:nvPr>
        </p:nvSpPr>
        <p:spPr/>
        <p:txBody>
          <a:bodyPr>
            <a:normAutofit/>
          </a:bodyPr>
          <a:lstStyle/>
          <a:p>
            <a:r>
              <a:rPr lang="nb-NO" sz="3600" dirty="0"/>
              <a:t>27. Hva er viktig for deg? (Flere kryss er mulig)</a:t>
            </a:r>
          </a:p>
        </p:txBody>
      </p:sp>
      <p:sp>
        <p:nvSpPr>
          <p:cNvPr id="3" name="Plassholder for innhold 2">
            <a:extLst>
              <a:ext uri="{FF2B5EF4-FFF2-40B4-BE49-F238E27FC236}">
                <a16:creationId xmlns:a16="http://schemas.microsoft.com/office/drawing/2014/main" id="{D9E6F7B1-B676-E2B4-2F10-ADC58EFBB5C7}"/>
              </a:ext>
            </a:extLst>
          </p:cNvPr>
          <p:cNvSpPr>
            <a:spLocks noGrp="1"/>
          </p:cNvSpPr>
          <p:nvPr>
            <p:ph idx="1"/>
          </p:nvPr>
        </p:nvSpPr>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Å være selvstendig 			525 		33.91%</a:t>
            </a:r>
          </a:p>
          <a:p>
            <a:pPr marL="0" indent="0">
              <a:buNone/>
            </a:pPr>
            <a:r>
              <a:rPr lang="nb-NO" dirty="0"/>
              <a:t>Å bo lengst mulig i eget hjem 		462 		29.84%</a:t>
            </a:r>
          </a:p>
          <a:p>
            <a:pPr marL="0" indent="0">
              <a:buNone/>
            </a:pPr>
            <a:r>
              <a:rPr lang="nb-NO" dirty="0"/>
              <a:t>Å selv kunne ivareta egen helse 	420 		27.13%</a:t>
            </a:r>
          </a:p>
          <a:p>
            <a:pPr marL="0" indent="0">
              <a:buNone/>
            </a:pPr>
            <a:r>
              <a:rPr lang="nb-NO" dirty="0"/>
              <a:t>Å beholde kjæledyr i egen bolig 	129 		   8.33%</a:t>
            </a:r>
          </a:p>
          <a:p>
            <a:pPr marL="0" indent="0">
              <a:buNone/>
            </a:pPr>
            <a:r>
              <a:rPr lang="nb-NO" dirty="0"/>
              <a:t>Annet 					12 		   0.78%</a:t>
            </a:r>
          </a:p>
        </p:txBody>
      </p:sp>
    </p:spTree>
    <p:extLst>
      <p:ext uri="{BB962C8B-B14F-4D97-AF65-F5344CB8AC3E}">
        <p14:creationId xmlns:p14="http://schemas.microsoft.com/office/powerpoint/2010/main" val="3154538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6E61BF-88B6-EB25-5129-42C1A27091AB}"/>
              </a:ext>
            </a:extLst>
          </p:cNvPr>
          <p:cNvSpPr>
            <a:spLocks noGrp="1"/>
          </p:cNvSpPr>
          <p:nvPr>
            <p:ph type="title"/>
          </p:nvPr>
        </p:nvSpPr>
        <p:spPr/>
        <p:txBody>
          <a:bodyPr/>
          <a:lstStyle/>
          <a:p>
            <a:r>
              <a:rPr lang="nb-NO" sz="4400" b="0" i="0" u="none" strike="noStrike" baseline="0" dirty="0">
                <a:solidFill>
                  <a:srgbClr val="111827"/>
                </a:solidFill>
                <a:latin typeface="GimbalGrot-Reg"/>
              </a:rPr>
              <a:t>28. Hvordan opplever du helsetilbudet i Tynset kommune i dag?</a:t>
            </a:r>
            <a:endParaRPr lang="nb-NO" dirty="0"/>
          </a:p>
        </p:txBody>
      </p:sp>
      <p:sp>
        <p:nvSpPr>
          <p:cNvPr id="3" name="Plassholder for innhold 2">
            <a:extLst>
              <a:ext uri="{FF2B5EF4-FFF2-40B4-BE49-F238E27FC236}">
                <a16:creationId xmlns:a16="http://schemas.microsoft.com/office/drawing/2014/main" id="{E2C09544-65FF-DD85-6330-0A9DF7012F60}"/>
              </a:ext>
            </a:extLst>
          </p:cNvPr>
          <p:cNvSpPr>
            <a:spLocks noGrp="1"/>
          </p:cNvSpPr>
          <p:nvPr>
            <p:ph idx="1"/>
          </p:nvPr>
        </p:nvSpPr>
        <p:spPr/>
        <p:txBody>
          <a:bodyPr>
            <a:normAutofit lnSpcReduction="10000"/>
          </a:bodyPr>
          <a:lstStyle/>
          <a:p>
            <a:pPr marL="0" indent="0">
              <a:buNone/>
            </a:pPr>
            <a:endParaRPr lang="nb-NO" dirty="0"/>
          </a:p>
          <a:p>
            <a:pPr marL="0" indent="0">
              <a:buNone/>
            </a:pPr>
            <a:r>
              <a:rPr lang="nb-NO" dirty="0"/>
              <a:t>				</a:t>
            </a:r>
            <a:r>
              <a:rPr lang="nb-NO" sz="2400" i="1" dirty="0"/>
              <a:t>Svar 		Prosent</a:t>
            </a:r>
          </a:p>
          <a:p>
            <a:pPr marL="0" indent="0">
              <a:buNone/>
            </a:pPr>
            <a:r>
              <a:rPr lang="nb-NO" dirty="0"/>
              <a:t>Godt 				295 		50.17%</a:t>
            </a:r>
          </a:p>
          <a:p>
            <a:pPr marL="0" indent="0">
              <a:buNone/>
            </a:pPr>
            <a:r>
              <a:rPr lang="nb-NO" dirty="0"/>
              <a:t>Nokså godt 			237 		40.31%</a:t>
            </a:r>
          </a:p>
          <a:p>
            <a:pPr marL="0" indent="0">
              <a:buNone/>
            </a:pPr>
            <a:r>
              <a:rPr lang="nb-NO" dirty="0"/>
              <a:t>Nokså dårlig 		34 		   5.78%</a:t>
            </a:r>
          </a:p>
          <a:p>
            <a:pPr marL="0" indent="0">
              <a:buNone/>
            </a:pPr>
            <a:r>
              <a:rPr lang="nb-NO" dirty="0"/>
              <a:t>Dårlig 			11 		   1.87%</a:t>
            </a:r>
          </a:p>
          <a:p>
            <a:pPr marL="0" indent="0">
              <a:buNone/>
            </a:pPr>
            <a:r>
              <a:rPr lang="nb-NO" dirty="0"/>
              <a:t>Annet      			11 		   1.87%</a:t>
            </a:r>
          </a:p>
          <a:p>
            <a:pPr marL="0" indent="0">
              <a:buNone/>
            </a:pPr>
            <a:endParaRPr lang="nb-NO" dirty="0"/>
          </a:p>
          <a:p>
            <a:pPr marL="0" indent="0">
              <a:buNone/>
            </a:pPr>
            <a:r>
              <a:rPr lang="nb-NO" sz="2000" dirty="0"/>
              <a:t>Trend: Økt tilfredshet med økende alder</a:t>
            </a:r>
          </a:p>
        </p:txBody>
      </p:sp>
    </p:spTree>
    <p:extLst>
      <p:ext uri="{BB962C8B-B14F-4D97-AF65-F5344CB8AC3E}">
        <p14:creationId xmlns:p14="http://schemas.microsoft.com/office/powerpoint/2010/main" val="21689588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A835209-C83E-752E-D9E6-155F0CD50BF1}"/>
              </a:ext>
            </a:extLst>
          </p:cNvPr>
          <p:cNvSpPr>
            <a:spLocks noGrp="1"/>
          </p:cNvSpPr>
          <p:nvPr>
            <p:ph type="title"/>
          </p:nvPr>
        </p:nvSpPr>
        <p:spPr>
          <a:xfrm>
            <a:off x="838200" y="365125"/>
            <a:ext cx="10515600" cy="815089"/>
          </a:xfrm>
        </p:spPr>
        <p:txBody>
          <a:bodyPr>
            <a:normAutofit fontScale="90000"/>
          </a:bodyPr>
          <a:lstStyle/>
          <a:p>
            <a:r>
              <a:rPr lang="nb-NO" sz="3200" dirty="0"/>
              <a:t>29. Opplever du samhandlingen mellom helsetjenestene i kommunen som god?</a:t>
            </a:r>
          </a:p>
        </p:txBody>
      </p:sp>
      <p:sp>
        <p:nvSpPr>
          <p:cNvPr id="3" name="Plassholder for innhold 2">
            <a:extLst>
              <a:ext uri="{FF2B5EF4-FFF2-40B4-BE49-F238E27FC236}">
                <a16:creationId xmlns:a16="http://schemas.microsoft.com/office/drawing/2014/main" id="{DEE95369-70A5-0D70-BC29-A5560669A4CB}"/>
              </a:ext>
            </a:extLst>
          </p:cNvPr>
          <p:cNvSpPr>
            <a:spLocks noGrp="1"/>
          </p:cNvSpPr>
          <p:nvPr>
            <p:ph idx="1"/>
          </p:nvPr>
        </p:nvSpPr>
        <p:spPr>
          <a:xfrm>
            <a:off x="838200" y="1467293"/>
            <a:ext cx="10515600" cy="4709670"/>
          </a:xfrm>
        </p:spPr>
        <p:txBody>
          <a:bodyPr/>
          <a:lstStyle/>
          <a:p>
            <a:endParaRPr lang="nb-NO" dirty="0"/>
          </a:p>
          <a:p>
            <a:pPr marL="0" indent="0">
              <a:buNone/>
            </a:pPr>
            <a:r>
              <a:rPr lang="nb-NO" dirty="0"/>
              <a:t> 			</a:t>
            </a:r>
            <a:r>
              <a:rPr lang="nb-NO" sz="2400" i="1" dirty="0"/>
              <a:t>Svar 		Prosent</a:t>
            </a:r>
          </a:p>
          <a:p>
            <a:pPr marL="0" indent="0">
              <a:buNone/>
            </a:pPr>
            <a:r>
              <a:rPr lang="nb-NO" dirty="0"/>
              <a:t>Ja 			252 		42.93%</a:t>
            </a:r>
          </a:p>
          <a:p>
            <a:pPr marL="0" indent="0">
              <a:buNone/>
            </a:pPr>
            <a:r>
              <a:rPr lang="nb-NO" dirty="0"/>
              <a:t>Nei 			46 		  7.84%</a:t>
            </a:r>
          </a:p>
          <a:p>
            <a:pPr marL="0" indent="0">
              <a:buNone/>
            </a:pPr>
            <a:r>
              <a:rPr lang="nb-NO" dirty="0"/>
              <a:t>Vet ikke 		289 		49.23%</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2689373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0B0F3D-1141-515F-9D9B-A7A15221AC45}"/>
              </a:ext>
            </a:extLst>
          </p:cNvPr>
          <p:cNvSpPr>
            <a:spLocks noGrp="1"/>
          </p:cNvSpPr>
          <p:nvPr>
            <p:ph type="title"/>
          </p:nvPr>
        </p:nvSpPr>
        <p:spPr>
          <a:xfrm>
            <a:off x="838200" y="365126"/>
            <a:ext cx="10515600" cy="1027740"/>
          </a:xfrm>
        </p:spPr>
        <p:txBody>
          <a:bodyPr>
            <a:noAutofit/>
          </a:bodyPr>
          <a:lstStyle/>
          <a:p>
            <a:r>
              <a:rPr lang="nb-NO" sz="3600" dirty="0"/>
              <a:t>30. Opplever du at det er gode muligheter for deltakelse i frivillig arbeid, </a:t>
            </a:r>
            <a:r>
              <a:rPr lang="nb-NO" sz="3600" dirty="0" err="1"/>
              <a:t>f.eks</a:t>
            </a:r>
            <a:r>
              <a:rPr lang="nb-NO" sz="3600" dirty="0"/>
              <a:t> Nyby?</a:t>
            </a:r>
          </a:p>
        </p:txBody>
      </p:sp>
      <p:sp>
        <p:nvSpPr>
          <p:cNvPr id="3" name="Plassholder for innhold 2">
            <a:extLst>
              <a:ext uri="{FF2B5EF4-FFF2-40B4-BE49-F238E27FC236}">
                <a16:creationId xmlns:a16="http://schemas.microsoft.com/office/drawing/2014/main" id="{3301A681-4268-0084-54B2-8F275238C731}"/>
              </a:ext>
            </a:extLst>
          </p:cNvPr>
          <p:cNvSpPr>
            <a:spLocks noGrp="1"/>
          </p:cNvSpPr>
          <p:nvPr>
            <p:ph idx="1"/>
          </p:nvPr>
        </p:nvSpPr>
        <p:spPr>
          <a:xfrm>
            <a:off x="838200" y="1392866"/>
            <a:ext cx="10515600" cy="4784097"/>
          </a:xfrm>
        </p:spPr>
        <p:txBody>
          <a:bodyPr/>
          <a:lstStyle/>
          <a:p>
            <a:pPr marL="0" indent="0">
              <a:buNone/>
            </a:pPr>
            <a:endParaRPr lang="nb-NO" dirty="0"/>
          </a:p>
          <a:p>
            <a:pPr marL="0" indent="0">
              <a:buNone/>
            </a:pPr>
            <a:r>
              <a:rPr lang="nb-NO" dirty="0"/>
              <a:t>			</a:t>
            </a:r>
            <a:r>
              <a:rPr lang="nb-NO" sz="2400" i="1" dirty="0"/>
              <a:t>Svar 		Prosent</a:t>
            </a:r>
          </a:p>
          <a:p>
            <a:pPr marL="0" indent="0">
              <a:buNone/>
            </a:pPr>
            <a:r>
              <a:rPr lang="nb-NO" dirty="0"/>
              <a:t>Ja 			405 		81.98%</a:t>
            </a:r>
          </a:p>
          <a:p>
            <a:pPr marL="0" indent="0">
              <a:buNone/>
            </a:pPr>
            <a:r>
              <a:rPr lang="nb-NO" dirty="0"/>
              <a:t>Nei 			   89 		18.02%</a:t>
            </a:r>
          </a:p>
        </p:txBody>
      </p:sp>
    </p:spTree>
    <p:extLst>
      <p:ext uri="{BB962C8B-B14F-4D97-AF65-F5344CB8AC3E}">
        <p14:creationId xmlns:p14="http://schemas.microsoft.com/office/powerpoint/2010/main" val="41023912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D71D1F-40FD-8C3F-7838-8E97469293FE}"/>
              </a:ext>
            </a:extLst>
          </p:cNvPr>
          <p:cNvSpPr>
            <a:spLocks noGrp="1"/>
          </p:cNvSpPr>
          <p:nvPr>
            <p:ph type="title"/>
          </p:nvPr>
        </p:nvSpPr>
        <p:spPr>
          <a:xfrm>
            <a:off x="838200" y="365125"/>
            <a:ext cx="10515600" cy="712237"/>
          </a:xfrm>
        </p:spPr>
        <p:txBody>
          <a:bodyPr/>
          <a:lstStyle/>
          <a:p>
            <a:r>
              <a:rPr lang="nb-NO" dirty="0"/>
              <a:t>Oppsummering - Leve</a:t>
            </a:r>
          </a:p>
        </p:txBody>
      </p:sp>
      <p:sp>
        <p:nvSpPr>
          <p:cNvPr id="3" name="Plassholder for innhold 2">
            <a:extLst>
              <a:ext uri="{FF2B5EF4-FFF2-40B4-BE49-F238E27FC236}">
                <a16:creationId xmlns:a16="http://schemas.microsoft.com/office/drawing/2014/main" id="{1B6F5531-3264-AC2C-7096-040BB4BF0CCA}"/>
              </a:ext>
            </a:extLst>
          </p:cNvPr>
          <p:cNvSpPr>
            <a:spLocks noGrp="1"/>
          </p:cNvSpPr>
          <p:nvPr>
            <p:ph idx="1"/>
          </p:nvPr>
        </p:nvSpPr>
        <p:spPr>
          <a:xfrm>
            <a:off x="838200" y="995881"/>
            <a:ext cx="10515600" cy="5181082"/>
          </a:xfrm>
        </p:spPr>
        <p:txBody>
          <a:bodyPr>
            <a:normAutofit fontScale="92500"/>
          </a:bodyPr>
          <a:lstStyle/>
          <a:p>
            <a:r>
              <a:rPr lang="nb-NO" sz="1600" dirty="0"/>
              <a:t>Undersøkelsen viser at en stor andel av utvalget har et sosialt liv der de har vesentlig tid med andre enn kun egne husstandsmedlemmer. Undersøkelsen viser likevel at det er personer som har lite kontakt med andre. </a:t>
            </a:r>
          </a:p>
          <a:p>
            <a:r>
              <a:rPr lang="nb-NO" sz="1600" dirty="0"/>
              <a:t>De sosiale møteplassene er i hovedsak kafeer, hjemme (hos seg selv eller andre), butikken, lag og foreninger og familie/slekt. </a:t>
            </a:r>
          </a:p>
          <a:p>
            <a:r>
              <a:rPr lang="nb-NO" sz="1600" dirty="0"/>
              <a:t>En høy andel lager middag selv. Av de som ikke gjør det, så er det familien eller halvfabrikat som utgjør det vesentligste. </a:t>
            </a:r>
          </a:p>
          <a:p>
            <a:r>
              <a:rPr lang="nb-NO" sz="1600" dirty="0"/>
              <a:t>Nær 90% har mulighet har mulighet til å spise sammen med andre, og en enda høyere andel vurderer å ha god kunnskap om kosthold. </a:t>
            </a:r>
          </a:p>
          <a:p>
            <a:r>
              <a:rPr lang="nb-NO" sz="1600" dirty="0"/>
              <a:t>88% av utvalget har smarttelefon. Denne andelen benytter også internett til gjøremål som bank, nyheter, sosiale medier +++. </a:t>
            </a:r>
          </a:p>
          <a:p>
            <a:r>
              <a:rPr lang="nb-NO" sz="1600" dirty="0"/>
              <a:t>¾ av utvalget bruker eller stiller seg positiv til bruk av digital plattform for hjelp til daglige gjøremål. </a:t>
            </a:r>
          </a:p>
          <a:p>
            <a:r>
              <a:rPr lang="nb-NO" sz="1600" dirty="0"/>
              <a:t>72% er enig eller veldig </a:t>
            </a:r>
            <a:r>
              <a:rPr lang="nb-NO" sz="1600"/>
              <a:t>enig i at </a:t>
            </a:r>
            <a:r>
              <a:rPr lang="nb-NO" sz="1600" dirty="0"/>
              <a:t>det finnes gode møteplasser tilgjengelig for dem. 24% er hverken enig eller uenig. Det synes å være en trend at tilgjengelige møteplasser avtar med alder. </a:t>
            </a:r>
          </a:p>
          <a:p>
            <a:r>
              <a:rPr lang="nb-NO" sz="1600" dirty="0"/>
              <a:t>Hele 521 av respondentene oppgir at de kjører egen bil</a:t>
            </a:r>
          </a:p>
          <a:p>
            <a:r>
              <a:rPr lang="nb-NO" sz="1600" dirty="0"/>
              <a:t>72 % oppgir å være fornøyd med fysisk tilrettelegging og fremkommelighet, men det er mange kommentarer på forbedringer. </a:t>
            </a:r>
          </a:p>
          <a:p>
            <a:r>
              <a:rPr lang="nb-NO" sz="1600" dirty="0"/>
              <a:t>På spørsmål om hva som er viktigst (i livet) oppgis, selvstendighet, bo hjemme i eget hjem samt å kunne ivareta egen helse som det viktigste.</a:t>
            </a:r>
          </a:p>
          <a:p>
            <a:r>
              <a:rPr lang="nb-NO" sz="1600" dirty="0"/>
              <a:t>50% opplever at helsetilbudet på Tynset er godt. 40 % nokså godt. Den vesentligste årsaken til misnøye synes å være fastlegeordningen og timebestillingen på legesenteret.   </a:t>
            </a:r>
          </a:p>
          <a:p>
            <a:endParaRPr lang="nb-NO" sz="1600" dirty="0"/>
          </a:p>
          <a:p>
            <a:endParaRPr lang="nb-NO" sz="2000" dirty="0"/>
          </a:p>
        </p:txBody>
      </p:sp>
    </p:spTree>
    <p:extLst>
      <p:ext uri="{BB962C8B-B14F-4D97-AF65-F5344CB8AC3E}">
        <p14:creationId xmlns:p14="http://schemas.microsoft.com/office/powerpoint/2010/main" val="39182510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9C73BF-3737-46D0-11E9-90093B7B041F}"/>
              </a:ext>
            </a:extLst>
          </p:cNvPr>
          <p:cNvSpPr>
            <a:spLocks noGrp="1"/>
          </p:cNvSpPr>
          <p:nvPr>
            <p:ph type="title"/>
          </p:nvPr>
        </p:nvSpPr>
        <p:spPr>
          <a:xfrm>
            <a:off x="838200" y="365125"/>
            <a:ext cx="10515600" cy="522115"/>
          </a:xfrm>
        </p:spPr>
        <p:txBody>
          <a:bodyPr>
            <a:normAutofit fontScale="90000"/>
          </a:bodyPr>
          <a:lstStyle/>
          <a:p>
            <a:r>
              <a:rPr lang="nb-NO" dirty="0"/>
              <a:t>Kommentarfelt</a:t>
            </a:r>
          </a:p>
        </p:txBody>
      </p:sp>
      <p:sp>
        <p:nvSpPr>
          <p:cNvPr id="3" name="Plassholder for innhold 2">
            <a:extLst>
              <a:ext uri="{FF2B5EF4-FFF2-40B4-BE49-F238E27FC236}">
                <a16:creationId xmlns:a16="http://schemas.microsoft.com/office/drawing/2014/main" id="{ED7DA7C1-9F86-3309-11A2-A82B87765A4B}"/>
              </a:ext>
            </a:extLst>
          </p:cNvPr>
          <p:cNvSpPr>
            <a:spLocks noGrp="1"/>
          </p:cNvSpPr>
          <p:nvPr>
            <p:ph idx="1"/>
          </p:nvPr>
        </p:nvSpPr>
        <p:spPr>
          <a:xfrm>
            <a:off x="838200" y="995881"/>
            <a:ext cx="10515600" cy="5181082"/>
          </a:xfrm>
        </p:spPr>
        <p:txBody>
          <a:bodyPr/>
          <a:lstStyle/>
          <a:p>
            <a:r>
              <a:rPr lang="nb-NO" dirty="0"/>
              <a:t>Legges ved rapporten</a:t>
            </a:r>
          </a:p>
          <a:p>
            <a:r>
              <a:rPr lang="nb-NO" dirty="0"/>
              <a:t>Stort antall kommentarer</a:t>
            </a:r>
          </a:p>
          <a:p>
            <a:r>
              <a:rPr lang="nb-NO"/>
              <a:t>2 temaer </a:t>
            </a:r>
            <a:r>
              <a:rPr lang="nb-NO" dirty="0"/>
              <a:t>utpeker seg:</a:t>
            </a:r>
          </a:p>
          <a:p>
            <a:pPr lvl="1"/>
            <a:r>
              <a:rPr lang="nb-NO" dirty="0" err="1"/>
              <a:t>Tronstutomta</a:t>
            </a:r>
            <a:endParaRPr lang="nb-NO" dirty="0"/>
          </a:p>
          <a:p>
            <a:pPr lvl="1"/>
            <a:r>
              <a:rPr lang="nb-NO" dirty="0"/>
              <a:t>Booking på legesenteret</a:t>
            </a:r>
          </a:p>
          <a:p>
            <a:pPr marL="457200" lvl="1" indent="0">
              <a:buNone/>
            </a:pPr>
            <a:endParaRPr lang="nb-NO" dirty="0"/>
          </a:p>
        </p:txBody>
      </p:sp>
    </p:spTree>
    <p:extLst>
      <p:ext uri="{BB962C8B-B14F-4D97-AF65-F5344CB8AC3E}">
        <p14:creationId xmlns:p14="http://schemas.microsoft.com/office/powerpoint/2010/main" val="3878013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538D4C-FF2D-A95C-61C6-1A86E41864C3}"/>
              </a:ext>
            </a:extLst>
          </p:cNvPr>
          <p:cNvSpPr>
            <a:spLocks noGrp="1"/>
          </p:cNvSpPr>
          <p:nvPr>
            <p:ph type="title"/>
          </p:nvPr>
        </p:nvSpPr>
        <p:spPr>
          <a:xfrm>
            <a:off x="838200" y="365125"/>
            <a:ext cx="10515600" cy="657917"/>
          </a:xfrm>
        </p:spPr>
        <p:txBody>
          <a:bodyPr>
            <a:normAutofit fontScale="90000"/>
          </a:bodyPr>
          <a:lstStyle/>
          <a:p>
            <a:r>
              <a:rPr lang="nb-NO" dirty="0"/>
              <a:t>Veien videre – Kommunedirektørens anbefalinger</a:t>
            </a:r>
          </a:p>
        </p:txBody>
      </p:sp>
      <p:sp>
        <p:nvSpPr>
          <p:cNvPr id="3" name="Plassholder for innhold 2">
            <a:extLst>
              <a:ext uri="{FF2B5EF4-FFF2-40B4-BE49-F238E27FC236}">
                <a16:creationId xmlns:a16="http://schemas.microsoft.com/office/drawing/2014/main" id="{BC00D966-293D-55ED-BEB1-3B7282413F3C}"/>
              </a:ext>
            </a:extLst>
          </p:cNvPr>
          <p:cNvSpPr>
            <a:spLocks noGrp="1"/>
          </p:cNvSpPr>
          <p:nvPr>
            <p:ph idx="1"/>
          </p:nvPr>
        </p:nvSpPr>
        <p:spPr>
          <a:xfrm>
            <a:off x="838200" y="1023042"/>
            <a:ext cx="10515600" cy="5153921"/>
          </a:xfrm>
        </p:spPr>
        <p:txBody>
          <a:bodyPr>
            <a:normAutofit fontScale="92500" lnSpcReduction="20000"/>
          </a:bodyPr>
          <a:lstStyle/>
          <a:p>
            <a:r>
              <a:rPr lang="nb-NO" dirty="0"/>
              <a:t>Utarbeide </a:t>
            </a:r>
            <a:r>
              <a:rPr lang="nb-NO" dirty="0" err="1"/>
              <a:t>boligpolitisk</a:t>
            </a:r>
            <a:r>
              <a:rPr lang="nb-NO" dirty="0"/>
              <a:t> handlingsplan</a:t>
            </a:r>
          </a:p>
          <a:p>
            <a:r>
              <a:rPr lang="nb-NO" dirty="0"/>
              <a:t>Rask igangsetting av 1-2 sentrumsnære prosjekter. 3-roms leiligheter. I samarbeid med husbanken og private aktører. Anbud –tilvisningsavtale. </a:t>
            </a:r>
          </a:p>
          <a:p>
            <a:r>
              <a:rPr lang="nb-NO" dirty="0"/>
              <a:t>Store deler av </a:t>
            </a:r>
            <a:r>
              <a:rPr lang="nb-NO" dirty="0" err="1"/>
              <a:t>Tronstutomta</a:t>
            </a:r>
            <a:r>
              <a:rPr lang="nb-NO" dirty="0"/>
              <a:t> bør forbeholdes Helse og omsorg – trygghetsboliger, demens, framtidige behov tilknyttet driften på </a:t>
            </a:r>
            <a:r>
              <a:rPr lang="nb-NO" dirty="0" err="1"/>
              <a:t>Tjønnmosenteret</a:t>
            </a:r>
            <a:r>
              <a:rPr lang="nb-NO" dirty="0"/>
              <a:t>. Man trenger denne tomta i planleggingen av en framtidig effektiv eldreomsorg. </a:t>
            </a:r>
          </a:p>
          <a:p>
            <a:r>
              <a:rPr lang="nb-NO" dirty="0"/>
              <a:t>Rutineendringer – legesenter </a:t>
            </a: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Lagt inn eldretimer</a:t>
            </a:r>
            <a:endParaRPr lang="nb-NO" sz="1700" dirty="0">
              <a:effectLst/>
              <a:latin typeface="Aptos" panose="020B0004020202020204" pitchFamily="34" charset="0"/>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Innbyggere som bor langt unna og har behov for skyss kan få time frem i tid</a:t>
            </a:r>
            <a:endParaRPr lang="nb-NO" sz="1700" dirty="0">
              <a:effectLst/>
              <a:latin typeface="Aptos" panose="020B0004020202020204" pitchFamily="34" charset="0"/>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Studenter som har fastlege her, kan få planlegge legetime frem i tid</a:t>
            </a:r>
            <a:endParaRPr lang="nb-NO" sz="1700" dirty="0">
              <a:effectLst/>
              <a:latin typeface="Aptos" panose="020B0004020202020204" pitchFamily="34" charset="0"/>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Legen kan sette opp ny time til kronikere og/ eller pasienter de vil ha inn på en oppfølgingstime</a:t>
            </a:r>
            <a:endParaRPr lang="nb-NO" sz="1700" dirty="0">
              <a:effectLst/>
              <a:latin typeface="Aptos" panose="020B0004020202020204" pitchFamily="34" charset="0"/>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Tatt høyde for jobbsituasjon: lærere, kundebehandlere/helsepersonell med egne lister kan få planlegge time</a:t>
            </a:r>
            <a:endParaRPr lang="nb-NO" sz="1700" dirty="0">
              <a:effectLst/>
              <a:latin typeface="Aptos" panose="020B0004020202020204" pitchFamily="34" charset="0"/>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nb-NO" sz="1700" dirty="0">
                <a:effectLst/>
                <a:latin typeface="Aptos" panose="020B0004020202020204" pitchFamily="34" charset="0"/>
                <a:ea typeface="Times New Roman" panose="02020603050405020304" pitchFamily="18" charset="0"/>
                <a:cs typeface="Aptos" panose="020B0004020202020204" pitchFamily="34" charset="0"/>
              </a:rPr>
              <a:t>Skiftarbeidere/pendlere/langtransportsjåfører og de som skal må planlegge i forhold til jobbsituasjon og følge av eldre/barn</a:t>
            </a:r>
            <a:endParaRPr lang="nb-NO" sz="2100" dirty="0">
              <a:effectLst/>
              <a:latin typeface="Aptos" panose="020B0004020202020204" pitchFamily="34" charset="0"/>
              <a:ea typeface="Aptos" panose="020B0004020202020204" pitchFamily="34" charset="0"/>
              <a:cs typeface="Aptos" panose="020B0004020202020204" pitchFamily="34" charset="0"/>
            </a:endParaRPr>
          </a:p>
          <a:p>
            <a:pPr lvl="1"/>
            <a:r>
              <a:rPr lang="nb-NO" sz="1700" dirty="0">
                <a:effectLst/>
                <a:latin typeface="Aptos" panose="020B0004020202020204" pitchFamily="34" charset="0"/>
                <a:ea typeface="Aptos" panose="020B0004020202020204" pitchFamily="34" charset="0"/>
                <a:cs typeface="Aptos" panose="020B0004020202020204" pitchFamily="34" charset="0"/>
              </a:rPr>
              <a:t>  Nordsjøleger 3 stykker fra høsten: de skal ivareta hverandres lister ved ubunden tid. For eksempel   sykmeldinger.</a:t>
            </a:r>
          </a:p>
          <a:p>
            <a:pPr lvl="1"/>
            <a:endParaRPr lang="nb-NO" dirty="0"/>
          </a:p>
          <a:p>
            <a:pPr lvl="1"/>
            <a:endParaRPr lang="nb-NO" dirty="0"/>
          </a:p>
        </p:txBody>
      </p:sp>
    </p:spTree>
    <p:extLst>
      <p:ext uri="{BB962C8B-B14F-4D97-AF65-F5344CB8AC3E}">
        <p14:creationId xmlns:p14="http://schemas.microsoft.com/office/powerpoint/2010/main" val="159015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F30085-DC66-9BCD-F020-0862A902AB0F}"/>
              </a:ext>
            </a:extLst>
          </p:cNvPr>
          <p:cNvSpPr>
            <a:spLocks noGrp="1"/>
          </p:cNvSpPr>
          <p:nvPr>
            <p:ph type="title"/>
          </p:nvPr>
        </p:nvSpPr>
        <p:spPr/>
        <p:txBody>
          <a:bodyPr/>
          <a:lstStyle/>
          <a:p>
            <a:r>
              <a:rPr lang="nb-NO" sz="4400" b="0" i="0" u="none" strike="noStrike" baseline="0" dirty="0">
                <a:solidFill>
                  <a:srgbClr val="111827"/>
                </a:solidFill>
                <a:latin typeface="GimbalGrot-Reg"/>
              </a:rPr>
              <a:t>1. Hvor gammel er du?</a:t>
            </a:r>
            <a:br>
              <a:rPr lang="nb-NO" sz="4400" b="0" i="0" u="none" strike="noStrike" baseline="0" dirty="0">
                <a:solidFill>
                  <a:srgbClr val="111827"/>
                </a:solidFill>
                <a:latin typeface="GimbalGrot-Reg"/>
              </a:rPr>
            </a:br>
            <a:endParaRPr lang="nb-NO" dirty="0"/>
          </a:p>
        </p:txBody>
      </p:sp>
      <p:sp>
        <p:nvSpPr>
          <p:cNvPr id="3" name="Plassholder for innhold 2">
            <a:extLst>
              <a:ext uri="{FF2B5EF4-FFF2-40B4-BE49-F238E27FC236}">
                <a16:creationId xmlns:a16="http://schemas.microsoft.com/office/drawing/2014/main" id="{E0B5F1E9-AF27-6841-320B-C0D4F2363752}"/>
              </a:ext>
            </a:extLst>
          </p:cNvPr>
          <p:cNvSpPr>
            <a:spLocks noGrp="1"/>
          </p:cNvSpPr>
          <p:nvPr>
            <p:ph idx="1"/>
          </p:nvPr>
        </p:nvSpPr>
        <p:spPr/>
        <p:txBody>
          <a:bodyPr/>
          <a:lstStyle/>
          <a:p>
            <a:pPr marL="0" indent="0" algn="l">
              <a:buNone/>
            </a:pPr>
            <a:r>
              <a:rPr lang="nb-NO" sz="1800" b="0" i="0" u="none" strike="noStrike" baseline="0" dirty="0">
                <a:solidFill>
                  <a:srgbClr val="6B7281"/>
                </a:solidFill>
                <a:latin typeface="Inter-Regular"/>
              </a:rPr>
              <a:t>			</a:t>
            </a:r>
            <a:r>
              <a:rPr lang="nb-NO" b="0" i="1" u="none" strike="noStrike" baseline="0" dirty="0">
                <a:solidFill>
                  <a:srgbClr val="6B7281"/>
                </a:solidFill>
              </a:rPr>
              <a:t>Svar 		Prosent</a:t>
            </a:r>
          </a:p>
          <a:p>
            <a:pPr algn="l"/>
            <a:r>
              <a:rPr lang="nb-NO" b="0" i="0" u="none" strike="noStrike" baseline="0" dirty="0">
                <a:solidFill>
                  <a:srgbClr val="1F2937"/>
                </a:solidFill>
              </a:rPr>
              <a:t>50-59 år		 160 		 27.03%</a:t>
            </a:r>
          </a:p>
          <a:p>
            <a:pPr algn="l"/>
            <a:r>
              <a:rPr lang="nb-NO" b="0" i="0" u="none" strike="noStrike" baseline="0" dirty="0">
                <a:solidFill>
                  <a:srgbClr val="1F2937"/>
                </a:solidFill>
              </a:rPr>
              <a:t>60-69 år	 	191		 32.26%</a:t>
            </a:r>
          </a:p>
          <a:p>
            <a:pPr algn="l"/>
            <a:r>
              <a:rPr lang="nb-NO" b="0" i="0" u="none" strike="noStrike" baseline="0" dirty="0">
                <a:solidFill>
                  <a:srgbClr val="1F2937"/>
                </a:solidFill>
              </a:rPr>
              <a:t>70-79 år 		166 		 28.04%</a:t>
            </a:r>
          </a:p>
          <a:p>
            <a:pPr algn="l"/>
            <a:r>
              <a:rPr lang="nb-NO" b="0" i="0" u="none" strike="noStrike" baseline="0" dirty="0">
                <a:solidFill>
                  <a:srgbClr val="1F2937"/>
                </a:solidFill>
              </a:rPr>
              <a:t>80-89 år 		  67		 11.32%</a:t>
            </a:r>
          </a:p>
          <a:p>
            <a:pPr algn="l"/>
            <a:r>
              <a:rPr lang="nb-NO" b="0" i="0" u="none" strike="noStrike" baseline="0" dirty="0">
                <a:solidFill>
                  <a:srgbClr val="1F2937"/>
                </a:solidFill>
              </a:rPr>
              <a:t>90 år og eldre </a:t>
            </a:r>
            <a:r>
              <a:rPr lang="nb-NO" dirty="0">
                <a:solidFill>
                  <a:srgbClr val="1F2937"/>
                </a:solidFill>
              </a:rPr>
              <a:t>	   </a:t>
            </a:r>
            <a:r>
              <a:rPr lang="nb-NO" b="0" i="0" u="none" strike="noStrike" baseline="0" dirty="0">
                <a:solidFill>
                  <a:srgbClr val="1F2937"/>
                </a:solidFill>
              </a:rPr>
              <a:t> 8 		    1.35%	</a:t>
            </a:r>
            <a:endParaRPr lang="nb-NO" dirty="0"/>
          </a:p>
        </p:txBody>
      </p:sp>
    </p:spTree>
    <p:extLst>
      <p:ext uri="{BB962C8B-B14F-4D97-AF65-F5344CB8AC3E}">
        <p14:creationId xmlns:p14="http://schemas.microsoft.com/office/powerpoint/2010/main" val="387532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446CB7-E461-67AF-74C7-ABF0813AFFB2}"/>
              </a:ext>
            </a:extLst>
          </p:cNvPr>
          <p:cNvSpPr>
            <a:spLocks noGrp="1"/>
          </p:cNvSpPr>
          <p:nvPr>
            <p:ph type="title"/>
          </p:nvPr>
        </p:nvSpPr>
        <p:spPr/>
        <p:txBody>
          <a:bodyPr/>
          <a:lstStyle/>
          <a:p>
            <a:r>
              <a:rPr lang="nb-NO" dirty="0"/>
              <a:t>2. Kjønn</a:t>
            </a:r>
            <a:br>
              <a:rPr lang="nb-NO" dirty="0"/>
            </a:br>
            <a:endParaRPr lang="nb-NO" dirty="0"/>
          </a:p>
        </p:txBody>
      </p:sp>
      <p:sp>
        <p:nvSpPr>
          <p:cNvPr id="3" name="Plassholder for innhold 2">
            <a:extLst>
              <a:ext uri="{FF2B5EF4-FFF2-40B4-BE49-F238E27FC236}">
                <a16:creationId xmlns:a16="http://schemas.microsoft.com/office/drawing/2014/main" id="{8A7AEAED-B6FD-EFAA-37A8-EA3DE5194BB0}"/>
              </a:ext>
            </a:extLst>
          </p:cNvPr>
          <p:cNvSpPr>
            <a:spLocks noGrp="1"/>
          </p:cNvSpPr>
          <p:nvPr>
            <p:ph idx="1"/>
          </p:nvPr>
        </p:nvSpPr>
        <p:spPr/>
        <p:txBody>
          <a:bodyPr/>
          <a:lstStyle/>
          <a:p>
            <a:pPr marL="0" indent="0">
              <a:buNone/>
            </a:pPr>
            <a:r>
              <a:rPr lang="nb-NO" dirty="0"/>
              <a:t>				</a:t>
            </a:r>
            <a:r>
              <a:rPr lang="nb-NO" i="1" dirty="0"/>
              <a:t>Svar 		Prosent</a:t>
            </a:r>
          </a:p>
          <a:p>
            <a:pPr marL="0" indent="0">
              <a:buNone/>
            </a:pPr>
            <a:r>
              <a:rPr lang="nb-NO" dirty="0"/>
              <a:t>Kvinne 			311 		52.53%</a:t>
            </a:r>
          </a:p>
          <a:p>
            <a:pPr marL="0" indent="0">
              <a:buNone/>
            </a:pPr>
            <a:r>
              <a:rPr lang="nb-NO" dirty="0"/>
              <a:t>Mann 			281 		47.47%</a:t>
            </a:r>
          </a:p>
          <a:p>
            <a:pPr marL="0" indent="0">
              <a:buNone/>
            </a:pPr>
            <a:r>
              <a:rPr lang="nb-NO" dirty="0"/>
              <a:t>Annet 			0 		         0%</a:t>
            </a:r>
          </a:p>
        </p:txBody>
      </p:sp>
    </p:spTree>
    <p:extLst>
      <p:ext uri="{BB962C8B-B14F-4D97-AF65-F5344CB8AC3E}">
        <p14:creationId xmlns:p14="http://schemas.microsoft.com/office/powerpoint/2010/main" val="335538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E52DDA-5A35-C400-5309-39F5E68CA5DB}"/>
              </a:ext>
            </a:extLst>
          </p:cNvPr>
          <p:cNvSpPr>
            <a:spLocks noGrp="1"/>
          </p:cNvSpPr>
          <p:nvPr>
            <p:ph type="title"/>
          </p:nvPr>
        </p:nvSpPr>
        <p:spPr/>
        <p:txBody>
          <a:bodyPr>
            <a:normAutofit/>
          </a:bodyPr>
          <a:lstStyle/>
          <a:p>
            <a:r>
              <a:rPr lang="nb-NO" sz="3600" dirty="0"/>
              <a:t>3. Hvordan er din livssituasjon? (Sett ett eller flere kryss)</a:t>
            </a:r>
            <a:br>
              <a:rPr lang="nb-NO" sz="3600" dirty="0"/>
            </a:br>
            <a:endParaRPr lang="nb-NO" sz="3600" dirty="0"/>
          </a:p>
        </p:txBody>
      </p:sp>
      <p:sp>
        <p:nvSpPr>
          <p:cNvPr id="3" name="Plassholder for innhold 2">
            <a:extLst>
              <a:ext uri="{FF2B5EF4-FFF2-40B4-BE49-F238E27FC236}">
                <a16:creationId xmlns:a16="http://schemas.microsoft.com/office/drawing/2014/main" id="{56726E9E-A173-9137-12A8-BC12B695ED46}"/>
              </a:ext>
            </a:extLst>
          </p:cNvPr>
          <p:cNvSpPr>
            <a:spLocks noGrp="1"/>
          </p:cNvSpPr>
          <p:nvPr>
            <p:ph idx="1"/>
          </p:nvPr>
        </p:nvSpPr>
        <p:spPr/>
        <p:txBody>
          <a:bodyPr>
            <a:normAutofit/>
          </a:bodyPr>
          <a:lstStyle/>
          <a:p>
            <a:pPr marL="0" indent="0">
              <a:buNone/>
            </a:pPr>
            <a:r>
              <a:rPr lang="nb-NO" sz="2400" dirty="0"/>
              <a:t>				Svar 		Prosent</a:t>
            </a:r>
          </a:p>
          <a:p>
            <a:pPr marL="0" indent="0">
              <a:buNone/>
            </a:pPr>
            <a:r>
              <a:rPr lang="nb-NO" sz="2400" dirty="0"/>
              <a:t>I arbeid 			257 		38.65%</a:t>
            </a:r>
          </a:p>
          <a:p>
            <a:pPr marL="0" indent="0">
              <a:buNone/>
            </a:pPr>
            <a:r>
              <a:rPr lang="nb-NO" sz="2400" dirty="0"/>
              <a:t>Pensjonist 			311 		46.77%</a:t>
            </a:r>
          </a:p>
          <a:p>
            <a:pPr marL="0" indent="0">
              <a:buNone/>
            </a:pPr>
            <a:r>
              <a:rPr lang="nb-NO" sz="2400" dirty="0"/>
              <a:t>Arbeidsledig 			     6 		  0.90%</a:t>
            </a:r>
          </a:p>
          <a:p>
            <a:pPr marL="0" indent="0">
              <a:buNone/>
            </a:pPr>
            <a:r>
              <a:rPr lang="nb-NO" sz="2400" dirty="0"/>
              <a:t>Mottaker av helse - og </a:t>
            </a:r>
          </a:p>
          <a:p>
            <a:pPr marL="0" indent="0">
              <a:buNone/>
            </a:pPr>
            <a:r>
              <a:rPr lang="nb-NO" sz="2400" dirty="0"/>
              <a:t>omsorgstjenester 		  14 		  2.11%</a:t>
            </a:r>
          </a:p>
          <a:p>
            <a:pPr marL="0" indent="0">
              <a:buNone/>
            </a:pPr>
            <a:r>
              <a:rPr lang="nb-NO" sz="2400" dirty="0"/>
              <a:t>Person med </a:t>
            </a:r>
          </a:p>
          <a:p>
            <a:pPr marL="0" indent="0">
              <a:buNone/>
            </a:pPr>
            <a:r>
              <a:rPr lang="nb-NO" sz="2400" dirty="0"/>
              <a:t>funksjonsnedsettelser  	 18 		  2.71%</a:t>
            </a:r>
          </a:p>
          <a:p>
            <a:pPr marL="0" indent="0">
              <a:buNone/>
            </a:pPr>
            <a:r>
              <a:rPr lang="nb-NO" sz="2400" dirty="0"/>
              <a:t>Ufør/trygdet 			 59 		  8.87%</a:t>
            </a:r>
          </a:p>
        </p:txBody>
      </p:sp>
    </p:spTree>
    <p:extLst>
      <p:ext uri="{BB962C8B-B14F-4D97-AF65-F5344CB8AC3E}">
        <p14:creationId xmlns:p14="http://schemas.microsoft.com/office/powerpoint/2010/main" val="1161792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737D12A-83A3-F9AD-8E4C-618BC9402BFD}"/>
              </a:ext>
            </a:extLst>
          </p:cNvPr>
          <p:cNvSpPr>
            <a:spLocks noGrp="1"/>
          </p:cNvSpPr>
          <p:nvPr>
            <p:ph type="title"/>
          </p:nvPr>
        </p:nvSpPr>
        <p:spPr/>
        <p:txBody>
          <a:bodyPr>
            <a:normAutofit/>
          </a:bodyPr>
          <a:lstStyle/>
          <a:p>
            <a:r>
              <a:rPr lang="nb-NO" sz="2800" dirty="0">
                <a:latin typeface="+mn-lt"/>
              </a:rPr>
              <a:t>4. I hvilken grad vil du si at du planlegger egen alderdom, inkludert å tilpasse egen bolig?</a:t>
            </a:r>
          </a:p>
        </p:txBody>
      </p:sp>
      <p:sp>
        <p:nvSpPr>
          <p:cNvPr id="3" name="Plassholder for innhold 2">
            <a:extLst>
              <a:ext uri="{FF2B5EF4-FFF2-40B4-BE49-F238E27FC236}">
                <a16:creationId xmlns:a16="http://schemas.microsoft.com/office/drawing/2014/main" id="{5BDE9055-5B3B-F5DF-2D0E-60E7EF423B20}"/>
              </a:ext>
            </a:extLst>
          </p:cNvPr>
          <p:cNvSpPr>
            <a:spLocks noGrp="1"/>
          </p:cNvSpPr>
          <p:nvPr>
            <p:ph idx="1"/>
          </p:nvPr>
        </p:nvSpPr>
        <p:spPr>
          <a:xfrm>
            <a:off x="838200" y="1825625"/>
            <a:ext cx="10515600" cy="4937314"/>
          </a:xfrm>
        </p:spPr>
        <p:txBody>
          <a:bodyPr/>
          <a:lstStyle/>
          <a:p>
            <a:pPr marL="0" indent="0">
              <a:buNone/>
            </a:pPr>
            <a:r>
              <a:rPr lang="nb-NO" dirty="0"/>
              <a:t>					</a:t>
            </a:r>
            <a:r>
              <a:rPr lang="nb-NO" i="1" dirty="0"/>
              <a:t>Svar 		Prosent</a:t>
            </a:r>
          </a:p>
          <a:p>
            <a:pPr marL="0" indent="0">
              <a:buNone/>
            </a:pPr>
            <a:r>
              <a:rPr lang="nb-NO" dirty="0"/>
              <a:t>Veldig liten grad 			55 		  9.40%</a:t>
            </a:r>
          </a:p>
          <a:p>
            <a:pPr marL="0" indent="0">
              <a:buNone/>
            </a:pPr>
            <a:r>
              <a:rPr lang="nb-NO" dirty="0"/>
              <a:t>Liten grad 				86 		14.70%</a:t>
            </a:r>
          </a:p>
          <a:p>
            <a:pPr marL="0" indent="0">
              <a:buNone/>
            </a:pPr>
            <a:r>
              <a:rPr lang="nb-NO" dirty="0"/>
              <a:t>Nøytral 				271 		46.32%</a:t>
            </a:r>
          </a:p>
          <a:p>
            <a:pPr marL="0" indent="0">
              <a:buNone/>
            </a:pPr>
            <a:r>
              <a:rPr lang="nb-NO" dirty="0"/>
              <a:t>Stor grad 				109 		18.63%</a:t>
            </a:r>
          </a:p>
          <a:p>
            <a:pPr marL="0" indent="0">
              <a:buNone/>
            </a:pPr>
            <a:r>
              <a:rPr lang="nb-NO" dirty="0"/>
              <a:t>Veldig stor grad 			45 		   7.69%</a:t>
            </a:r>
          </a:p>
          <a:p>
            <a:pPr marL="0" indent="0">
              <a:buNone/>
            </a:pPr>
            <a:r>
              <a:rPr lang="nb-NO" dirty="0"/>
              <a:t>Vet ikke 				19 		   3.25%</a:t>
            </a:r>
          </a:p>
          <a:p>
            <a:pPr marL="0" indent="0">
              <a:buNone/>
            </a:pPr>
            <a:endParaRPr lang="nb-NO" sz="1600" dirty="0"/>
          </a:p>
          <a:p>
            <a:pPr marL="0" indent="0">
              <a:buNone/>
            </a:pPr>
            <a:r>
              <a:rPr lang="nb-NO" sz="1600" dirty="0"/>
              <a:t>Merknad: Aldersgruppa 60 – 69 år som i størst grad planlegger alderdommen. Deretter avtar planleggingen med alder. </a:t>
            </a:r>
          </a:p>
          <a:p>
            <a:pPr marL="0" indent="0">
              <a:buNone/>
            </a:pPr>
            <a:r>
              <a:rPr lang="nb-NO" sz="1600" dirty="0"/>
              <a:t>	Ingen forskjell mellom beboere i sentrum eller bygdene/grendene </a:t>
            </a:r>
            <a:r>
              <a:rPr lang="nb-NO" sz="1600" dirty="0" err="1"/>
              <a:t>mht</a:t>
            </a:r>
            <a:r>
              <a:rPr lang="nb-NO" sz="1600" dirty="0"/>
              <a:t> planlegging</a:t>
            </a:r>
          </a:p>
          <a:p>
            <a:pPr marL="0" indent="0">
              <a:buNone/>
            </a:pPr>
            <a:endParaRPr lang="nb-NO" dirty="0"/>
          </a:p>
        </p:txBody>
      </p:sp>
    </p:spTree>
    <p:extLst>
      <p:ext uri="{BB962C8B-B14F-4D97-AF65-F5344CB8AC3E}">
        <p14:creationId xmlns:p14="http://schemas.microsoft.com/office/powerpoint/2010/main" val="3435076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F7C6343-B8C7-1E7D-5259-3E0263737760}"/>
              </a:ext>
            </a:extLst>
          </p:cNvPr>
          <p:cNvSpPr>
            <a:spLocks noGrp="1"/>
          </p:cNvSpPr>
          <p:nvPr>
            <p:ph type="title"/>
          </p:nvPr>
        </p:nvSpPr>
        <p:spPr/>
        <p:txBody>
          <a:bodyPr/>
          <a:lstStyle/>
          <a:p>
            <a:r>
              <a:rPr lang="nb-NO" dirty="0"/>
              <a:t>5. Hvordan er din bolig i dag?</a:t>
            </a:r>
          </a:p>
        </p:txBody>
      </p:sp>
      <p:sp>
        <p:nvSpPr>
          <p:cNvPr id="3" name="Plassholder for innhold 2">
            <a:extLst>
              <a:ext uri="{FF2B5EF4-FFF2-40B4-BE49-F238E27FC236}">
                <a16:creationId xmlns:a16="http://schemas.microsoft.com/office/drawing/2014/main" id="{2A0F9BF9-360D-6A82-69ED-07190BA1DB17}"/>
              </a:ext>
            </a:extLst>
          </p:cNvPr>
          <p:cNvSpPr>
            <a:spLocks noGrp="1"/>
          </p:cNvSpPr>
          <p:nvPr>
            <p:ph idx="1"/>
          </p:nvPr>
        </p:nvSpPr>
        <p:spPr>
          <a:xfrm>
            <a:off x="838200" y="1825624"/>
            <a:ext cx="10515600" cy="5032375"/>
          </a:xfrm>
        </p:spPr>
        <p:txBody>
          <a:bodyPr>
            <a:normAutofit/>
          </a:bodyPr>
          <a:lstStyle/>
          <a:p>
            <a:pPr marL="0" indent="0">
              <a:buNone/>
            </a:pPr>
            <a:r>
              <a:rPr lang="nb-NO" sz="2400" dirty="0"/>
              <a:t>								</a:t>
            </a:r>
            <a:r>
              <a:rPr lang="nb-NO" sz="2400" i="1" dirty="0"/>
              <a:t>Svar 		Prosent</a:t>
            </a:r>
          </a:p>
          <a:p>
            <a:pPr marL="0" indent="0">
              <a:buNone/>
            </a:pPr>
            <a:r>
              <a:rPr lang="nb-NO" sz="2400" dirty="0"/>
              <a:t>Min bolig er fremtidsrettet, </a:t>
            </a:r>
          </a:p>
          <a:p>
            <a:pPr marL="0" indent="0">
              <a:buNone/>
            </a:pPr>
            <a:r>
              <a:rPr lang="nb-NO" sz="2400" dirty="0"/>
              <a:t>jeg trenger ingen justeringer 				194		 33.39%</a:t>
            </a:r>
          </a:p>
          <a:p>
            <a:pPr marL="0" indent="0">
              <a:buNone/>
            </a:pPr>
            <a:endParaRPr lang="nb-NO" sz="2400" dirty="0"/>
          </a:p>
          <a:p>
            <a:pPr marL="0" indent="0">
              <a:buNone/>
            </a:pPr>
            <a:r>
              <a:rPr lang="nb-NO" sz="2400" dirty="0"/>
              <a:t>Med litt ombygging vil boligen min fungere </a:t>
            </a:r>
          </a:p>
          <a:p>
            <a:pPr marL="0" indent="0">
              <a:buNone/>
            </a:pPr>
            <a:r>
              <a:rPr lang="nb-NO" sz="2400" dirty="0"/>
              <a:t>i mange år fremover						240 		41.31%</a:t>
            </a:r>
          </a:p>
          <a:p>
            <a:pPr marL="0" indent="0">
              <a:buNone/>
            </a:pPr>
            <a:endParaRPr lang="nb-NO" sz="2400" dirty="0"/>
          </a:p>
          <a:p>
            <a:pPr marL="0" indent="0">
              <a:buNone/>
            </a:pPr>
            <a:r>
              <a:rPr lang="nb-NO" sz="2400" dirty="0"/>
              <a:t>Jeg trenger ny bolig hvis helsetilstanden blir betydelig</a:t>
            </a:r>
          </a:p>
          <a:p>
            <a:pPr marL="0" indent="0">
              <a:buNone/>
            </a:pPr>
            <a:r>
              <a:rPr lang="nb-NO" sz="2400" dirty="0"/>
              <a:t>dårligere for meg eller min partner/ektefelle		147   		25.30%</a:t>
            </a:r>
          </a:p>
          <a:p>
            <a:pPr marL="0" indent="0">
              <a:buNone/>
            </a:pPr>
            <a:endParaRPr lang="nb-NO" sz="2400" dirty="0"/>
          </a:p>
          <a:p>
            <a:pPr marL="0" indent="0">
              <a:buNone/>
            </a:pPr>
            <a:r>
              <a:rPr lang="nb-NO" sz="1600" dirty="0"/>
              <a:t>Merknad: Høyere aldersgrupper oppfatter boligen som noe mer tilpasset/framtidsrettet. </a:t>
            </a:r>
          </a:p>
        </p:txBody>
      </p:sp>
    </p:spTree>
    <p:extLst>
      <p:ext uri="{BB962C8B-B14F-4D97-AF65-F5344CB8AC3E}">
        <p14:creationId xmlns:p14="http://schemas.microsoft.com/office/powerpoint/2010/main" val="21923880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72338F82C11DF4485E6E8EB1E4F9969" ma:contentTypeVersion="10" ma:contentTypeDescription="Opprett et nytt dokument." ma:contentTypeScope="" ma:versionID="1ab8bb5f062a5a037cc57f3b1a104612">
  <xsd:schema xmlns:xsd="http://www.w3.org/2001/XMLSchema" xmlns:xs="http://www.w3.org/2001/XMLSchema" xmlns:p="http://schemas.microsoft.com/office/2006/metadata/properties" xmlns:ns2="68e10447-c101-4ffb-9ed0-24335d8284f0" targetNamespace="http://schemas.microsoft.com/office/2006/metadata/properties" ma:root="true" ma:fieldsID="3c864d7e3ad3fe9de33a01bacc52c494" ns2:_="">
    <xsd:import namespace="68e10447-c101-4ffb-9ed0-24335d8284f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e10447-c101-4ffb-9ed0-24335d828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055A94-96FC-41CA-88B1-B23E3D813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e10447-c101-4ffb-9ed0-24335d8284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47FA01-BEEB-4406-AE38-9B8744B0568B}">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68e10447-c101-4ffb-9ed0-24335d8284f0"/>
    <ds:schemaRef ds:uri="http://www.w3.org/XML/1998/namespace"/>
  </ds:schemaRefs>
</ds:datastoreItem>
</file>

<file path=customXml/itemProps3.xml><?xml version="1.0" encoding="utf-8"?>
<ds:datastoreItem xmlns:ds="http://schemas.openxmlformats.org/officeDocument/2006/customXml" ds:itemID="{1F237B17-1779-4BF6-BAE1-014E9B6F63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917</TotalTime>
  <Words>4164</Words>
  <Application>Microsoft Office PowerPoint</Application>
  <PresentationFormat>Widescreen</PresentationFormat>
  <Paragraphs>382</Paragraphs>
  <Slides>47</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47</vt:i4>
      </vt:variant>
    </vt:vector>
  </HeadingPairs>
  <TitlesOfParts>
    <vt:vector size="54" baseType="lpstr">
      <vt:lpstr>Aptos</vt:lpstr>
      <vt:lpstr>Aptos Display</vt:lpstr>
      <vt:lpstr>Arial</vt:lpstr>
      <vt:lpstr>GimbalGrot-Reg</vt:lpstr>
      <vt:lpstr>Inter-Regular</vt:lpstr>
      <vt:lpstr>Symbol</vt:lpstr>
      <vt:lpstr>Office-tema</vt:lpstr>
      <vt:lpstr>Bo – og leveundersøkelsen Tynset kommune</vt:lpstr>
      <vt:lpstr>Fakta om undersøkelsen</vt:lpstr>
      <vt:lpstr>PowerPoint-presentasjon</vt:lpstr>
      <vt:lpstr>PowerPoint-presentasjon</vt:lpstr>
      <vt:lpstr>1. Hvor gammel er du? </vt:lpstr>
      <vt:lpstr>2. Kjønn </vt:lpstr>
      <vt:lpstr>3. Hvordan er din livssituasjon? (Sett ett eller flere kryss) </vt:lpstr>
      <vt:lpstr>4. I hvilken grad vil du si at du planlegger egen alderdom, inkludert å tilpasse egen bolig?</vt:lpstr>
      <vt:lpstr>5. Hvordan er din bolig i dag?</vt:lpstr>
      <vt:lpstr>6. Hvor i Tynset bor du?</vt:lpstr>
      <vt:lpstr>7. Hva er ditt nåværende boforhold?</vt:lpstr>
      <vt:lpstr>8. Hvordan bor du?</vt:lpstr>
      <vt:lpstr>9. Ønsker du enten nå eller på sikt en annen type bolig?</vt:lpstr>
      <vt:lpstr>9.1 Hvilke ønsker/planer har du for din neste bolig?</vt:lpstr>
      <vt:lpstr>9.2 Når?</vt:lpstr>
      <vt:lpstr>10. Dersom du ønsker å flytte, hva er/blir din største utfordring? (Flere valg mulig)</vt:lpstr>
      <vt:lpstr>11. Dersom du skal flytte, hvor ønsker du å bo?</vt:lpstr>
      <vt:lpstr>11. Dersom du skal flytte, hvor ønsker du å bo? </vt:lpstr>
      <vt:lpstr>11. Dersom du skal flytte, hvor ønsker du å bo? </vt:lpstr>
      <vt:lpstr>11. Dersom du skal flytte, hvor ønsker du å bo? </vt:lpstr>
      <vt:lpstr>12. Hvis du skal leie bolig i fremtiden, hva er en realistisk leiepris for deg? (strøm kommer i tillegg)</vt:lpstr>
      <vt:lpstr>13. Dersom du skal flytte, hva er det viktigste for deg på ditt nye bosted?</vt:lpstr>
      <vt:lpstr>14. Hva er det realistisk at boligen din skal inneholde dersom du skal flytte?  Flere kryss er mulig)</vt:lpstr>
      <vt:lpstr>Oppsummering - Bo</vt:lpstr>
      <vt:lpstr>PowerPoint-presentasjon</vt:lpstr>
      <vt:lpstr>15. Hvor ofte tilbringer du tid med andre enn egne husstandsmedlemmer?</vt:lpstr>
      <vt:lpstr>16. Hvor er dine sosiale møteplasser? (Flere kryss er mulig)</vt:lpstr>
      <vt:lpstr>Lager du middagen din selv?</vt:lpstr>
      <vt:lpstr>Hvem lager din mat?</vt:lpstr>
      <vt:lpstr>Har du mulighet til å spise sammen med andre?</vt:lpstr>
      <vt:lpstr>Opplever du at du har god kunnskap om sunt kosthold og spisevaner?</vt:lpstr>
      <vt:lpstr>18. Internett blir mer og mer en del av det daglige livet. Hva bruker du det til? (Flere svar er mulig)</vt:lpstr>
      <vt:lpstr>19. Om du skulle få behov for praktisk hjelp (handle varer, snømåking etc) kan du tenke deg å benytte en digital plattform (for eksempel Nyby) til å be om hjelp til dette?</vt:lpstr>
      <vt:lpstr>20. Har du smarttelefon?</vt:lpstr>
      <vt:lpstr>21. Det finnes gode sosiale møteplasser tilgjengelig for meg</vt:lpstr>
      <vt:lpstr>22. Hvordan kommer du deg dit du ønsker? (Flere kryss er mulig)</vt:lpstr>
      <vt:lpstr>23. Synes du det er god nok fysisk tilrettelegging og fremkommelighet på ditt tettsted, f.eks god gatebelysning, nok hvilebenker, få hindre for hjelpemidler?</vt:lpstr>
      <vt:lpstr>24. Bruker du noen form for velferdsteknologi (VFT) i dag? Eksempler kan være: Trygghetsalarm, Komp (skjerm/ kommunikasjonsverktøy), medisindispenser osv</vt:lpstr>
      <vt:lpstr>25. Hvor mange ganger i uka går du tur eller utfører annen fysisk aktivitet?</vt:lpstr>
      <vt:lpstr>26. I hvilken grad opplever du tap av funksjon? (F.eks nedsatt syn, hørsel, fysisk/psykisk osv)</vt:lpstr>
      <vt:lpstr>27. Hva er viktig for deg? (Flere kryss er mulig)</vt:lpstr>
      <vt:lpstr>28. Hvordan opplever du helsetilbudet i Tynset kommune i dag?</vt:lpstr>
      <vt:lpstr>29. Opplever du samhandlingen mellom helsetjenestene i kommunen som god?</vt:lpstr>
      <vt:lpstr>30. Opplever du at det er gode muligheter for deltakelse i frivillig arbeid, f.eks Nyby?</vt:lpstr>
      <vt:lpstr>Oppsummering - Leve</vt:lpstr>
      <vt:lpstr>Kommentarfelt</vt:lpstr>
      <vt:lpstr>Veien videre – Kommunedirektørens anbefalinger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Erling Strålberg</dc:creator>
  <cp:lastModifiedBy>Tone Fiskvik</cp:lastModifiedBy>
  <cp:revision>2</cp:revision>
  <dcterms:created xsi:type="dcterms:W3CDTF">2024-07-17T08:32:55Z</dcterms:created>
  <dcterms:modified xsi:type="dcterms:W3CDTF">2024-09-02T10:37:58Z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0x010100B72338F82C11DF4485E6E8EB1E4F9969</vt:lpwstr>
  </property>
</Properties>
</file>